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868d8a816b1e4987" /><Relationship Type="http://schemas.openxmlformats.org/officeDocument/2006/relationships/extended-properties" Target="/docProps/app.xml" Id="R6a23cbaea5454ce6" /><Relationship Type="http://schemas.openxmlformats.org/officeDocument/2006/relationships/officeDocument" Target="/ppt/presentation.xml" Id="R9ad9cb9d1a1e4f54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38720da032bc45f4"/>
  </p:sldMasterIdLst>
  <p:notesMasterIdLst>
    <p:notesMasterId xmlns:r="http://schemas.openxmlformats.org/officeDocument/2006/relationships" r:id="Ra30d8298b91549c3"/>
  </p:notesMasterIdLst>
  <p:sldIdLst>
    <p:sldId xmlns:r="http://schemas.openxmlformats.org/officeDocument/2006/relationships" id="256" r:id="Rb8f41d6393504c7d"/>
    <p:sldId xmlns:r="http://schemas.openxmlformats.org/officeDocument/2006/relationships" id="257" r:id="Reb5c3c0e0ae840fc"/>
    <p:sldId xmlns:r="http://schemas.openxmlformats.org/officeDocument/2006/relationships" id="258" r:id="R49be5bce8a6e4533"/>
    <p:sldId xmlns:r="http://schemas.openxmlformats.org/officeDocument/2006/relationships" id="259" r:id="Rd736c0f23e074f20"/>
    <p:sldId xmlns:r="http://schemas.openxmlformats.org/officeDocument/2006/relationships" id="260" r:id="R09841449e0a14968"/>
    <p:sldId xmlns:r="http://schemas.openxmlformats.org/officeDocument/2006/relationships" id="261" r:id="Rcc4cac1f6ce94533"/>
    <p:sldId xmlns:r="http://schemas.openxmlformats.org/officeDocument/2006/relationships" id="262" r:id="R33ad589406c741c5"/>
    <p:sldId xmlns:r="http://schemas.openxmlformats.org/officeDocument/2006/relationships" id="263" r:id="R4fafc739f0e54134"/>
    <p:sldId xmlns:r="http://schemas.openxmlformats.org/officeDocument/2006/relationships" id="264" r:id="R9a4089db354949f2"/>
    <p:sldId xmlns:r="http://schemas.openxmlformats.org/officeDocument/2006/relationships" id="265" r:id="Rafb717acf1e3484b"/>
    <p:sldId xmlns:r="http://schemas.openxmlformats.org/officeDocument/2006/relationships" id="266" r:id="R9ebaba0f15d54f1a"/>
    <p:sldId xmlns:r="http://schemas.openxmlformats.org/officeDocument/2006/relationships" id="267" r:id="Ra1aaf760ded241fb"/>
    <p:sldId xmlns:r="http://schemas.openxmlformats.org/officeDocument/2006/relationships" id="268" r:id="R68d3f6af3d1b495b"/>
    <p:sldId xmlns:r="http://schemas.openxmlformats.org/officeDocument/2006/relationships" id="269" r:id="Rb6d3c698247b460b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82fa3cb3c6ee449a" /><Relationship Type="http://schemas.openxmlformats.org/officeDocument/2006/relationships/slideMaster" Target="/ppt/slideMasters/slideMaster1.xml" Id="R38720da032bc45f4" /><Relationship Type="http://schemas.openxmlformats.org/officeDocument/2006/relationships/notesMaster" Target="/ppt/notesMasters/notesMaster1.xml" Id="Ra30d8298b91549c3" /><Relationship Type="http://schemas.openxmlformats.org/officeDocument/2006/relationships/presProps" Target="/ppt/presProps.xml" Id="R33e20d28c7a84150" /><Relationship Type="http://schemas.openxmlformats.org/officeDocument/2006/relationships/tableStyles" Target="/ppt/tableStyles.xml" Id="R62e1a8f1b6cf4e05" /><Relationship Type="http://schemas.openxmlformats.org/officeDocument/2006/relationships/slide" Target="/ppt/slides/slide1.xml" Id="Rb8f41d6393504c7d" /><Relationship Type="http://schemas.openxmlformats.org/officeDocument/2006/relationships/slide" Target="/ppt/slides/slide2.xml" Id="Reb5c3c0e0ae840fc" /><Relationship Type="http://schemas.openxmlformats.org/officeDocument/2006/relationships/slide" Target="/ppt/slides/slide3.xml" Id="R49be5bce8a6e4533" /><Relationship Type="http://schemas.openxmlformats.org/officeDocument/2006/relationships/slide" Target="/ppt/slides/slide4.xml" Id="Rd736c0f23e074f20" /><Relationship Type="http://schemas.openxmlformats.org/officeDocument/2006/relationships/slide" Target="/ppt/slides/slide5.xml" Id="R09841449e0a14968" /><Relationship Type="http://schemas.openxmlformats.org/officeDocument/2006/relationships/slide" Target="/ppt/slides/slide6.xml" Id="Rcc4cac1f6ce94533" /><Relationship Type="http://schemas.openxmlformats.org/officeDocument/2006/relationships/slide" Target="/ppt/slides/slide7.xml" Id="R33ad589406c741c5" /><Relationship Type="http://schemas.openxmlformats.org/officeDocument/2006/relationships/slide" Target="/ppt/slides/slide8.xml" Id="R4fafc739f0e54134" /><Relationship Type="http://schemas.openxmlformats.org/officeDocument/2006/relationships/slide" Target="/ppt/slides/slide9.xml" Id="R9a4089db354949f2" /><Relationship Type="http://schemas.openxmlformats.org/officeDocument/2006/relationships/slide" Target="/ppt/slides/slide10.xml" Id="Rafb717acf1e3484b" /><Relationship Type="http://schemas.openxmlformats.org/officeDocument/2006/relationships/slide" Target="/ppt/slides/slide11.xml" Id="R9ebaba0f15d54f1a" /><Relationship Type="http://schemas.openxmlformats.org/officeDocument/2006/relationships/slide" Target="/ppt/slides/slide12.xml" Id="Ra1aaf760ded241fb" /><Relationship Type="http://schemas.openxmlformats.org/officeDocument/2006/relationships/slide" Target="/ppt/slides/slide13.xml" Id="R68d3f6af3d1b495b" /><Relationship Type="http://schemas.openxmlformats.org/officeDocument/2006/relationships/slide" Target="/ppt/slides/slide14.xml" Id="Rb6d3c698247b460b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289e14198bd74663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3abeea70b1a5416b" /><Relationship Type="http://schemas.openxmlformats.org/officeDocument/2006/relationships/notesMaster" Target="/ppt/notesMasters/notesMaster1.xml" Id="Rba010f16566b41dd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7df8307625474593" /><Relationship Type="http://schemas.openxmlformats.org/officeDocument/2006/relationships/notesMaster" Target="/ppt/notesMasters/notesMaster1.xml" Id="Rdb70d143bcf54f1c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7328530e39284840" /><Relationship Type="http://schemas.openxmlformats.org/officeDocument/2006/relationships/notesMaster" Target="/ppt/notesMasters/notesMaster1.xml" Id="Raf045a9d043f458d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a77bb111e76c4898" /><Relationship Type="http://schemas.openxmlformats.org/officeDocument/2006/relationships/notesMaster" Target="/ppt/notesMasters/notesMaster1.xml" Id="R1a2fe40c99a04d49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51c642b734c04021" /><Relationship Type="http://schemas.openxmlformats.org/officeDocument/2006/relationships/notesMaster" Target="/ppt/notesMasters/notesMaster1.xml" Id="R35277855fb7e4748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1bbbeded4b864591" /><Relationship Type="http://schemas.openxmlformats.org/officeDocument/2006/relationships/notesMaster" Target="/ppt/notesMasters/notesMaster1.xml" Id="Rd80541d570ab42c0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a5c31a5aaba2434c" /><Relationship Type="http://schemas.openxmlformats.org/officeDocument/2006/relationships/notesMaster" Target="/ppt/notesMasters/notesMaster1.xml" Id="R9e35bbe7bf854e71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4a33b8cb8adb4c25" /><Relationship Type="http://schemas.openxmlformats.org/officeDocument/2006/relationships/notesMaster" Target="/ppt/notesMasters/notesMaster1.xml" Id="R18a14baf76944ef3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8b9abe978a9247ad" /><Relationship Type="http://schemas.openxmlformats.org/officeDocument/2006/relationships/notesMaster" Target="/ppt/notesMasters/notesMaster1.xml" Id="R6385700d3b684471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0ad70cb80555463f" /><Relationship Type="http://schemas.openxmlformats.org/officeDocument/2006/relationships/notesMaster" Target="/ppt/notesMasters/notesMaster1.xml" Id="R700bb0b258414f46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4f81906cddcf48be" /><Relationship Type="http://schemas.openxmlformats.org/officeDocument/2006/relationships/notesMaster" Target="/ppt/notesMasters/notesMaster1.xml" Id="Rff57d1d539284a88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7f1f458710ab4bff" /><Relationship Type="http://schemas.openxmlformats.org/officeDocument/2006/relationships/notesMaster" Target="/ppt/notesMasters/notesMaster1.xml" Id="Rfe850954082e42cd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46f4b255094d4e87" /><Relationship Type="http://schemas.openxmlformats.org/officeDocument/2006/relationships/notesMaster" Target="/ppt/notesMasters/notesMaster1.xml" Id="Rf35c7807078c4d54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060cfd6ddcd046a5" /><Relationship Type="http://schemas.openxmlformats.org/officeDocument/2006/relationships/notesMaster" Target="/ppt/notesMasters/notesMaster1.xml" Id="R44a5c4abf6f24dcf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第2课 西街研学大巴调度</a:t>
            </a:r>
          </a:p>
          <a:p xmlns:a="http://schemas.openxmlformats.org/drawingml/2006/main">
            <a:r>
              <a:t>第1页 西街研学大巴调度</a:t>
            </a:r>
          </a:p>
          <a:p xmlns:a="http://schemas.openxmlformats.org/drawingml/2006/main">
            <a:r>
              <a:t>建议用时：1分钟。</a:t>
            </a:r>
          </a:p>
          <a:p xmlns:a="http://schemas.openxmlformats.org/drawingml/2006/main">
            <a:r>
              <a:t>教师开场：今天为一次模拟研学安排车辆，目标是所有人都能坐下，同时不多安排车辆。请学生先不打开答案，想象把同学按每车座位数分组。强调人数、车型和座位都是课堂假设，实际活动还需考虑带队教师等因素；本课只研究已给定人数与可用座位。</a:t>
            </a:r>
          </a:p>
          <a:p xmlns:a="http://schemas.openxmlformats.org/drawingml/2006/main">
            <a:r>
              <a:t>课堂安排：共45分钟。教师精讲，学生在网站独立操作。课前检查本人班级与座号登录，并提前加载Python运行环境。绿色下划线文字为对应课程的可点击入口。</a:t>
            </a:r>
          </a:p>
          <a:p xmlns:a="http://schemas.openxmlformats.org/drawingml/2006/main">
            <a:r>
              <a:t>本套课件承接第1课，所有插画只作教学情境示意。封面背景使用生成式插画。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课程来源：</a:t>
            </a:r>
          </a:p>
          <a:p xmlns:a="http://schemas.openxmlformats.org/drawingml/2006/main">
            <a:r>
              <a:t>https://cysqzyz.cn/courseware/python-life-lab/course-data.json</a:t>
            </a:r>
          </a:p>
          <a:p xmlns:a="http://schemas.openxmlformats.org/drawingml/2006/main">
            <a:r>
              <a:t>https://cysqzyz.cn/courseware/python-life-lab/content-enhancements.json</a:t>
            </a:r>
          </a:p>
          <a:p xmlns:a="http://schemas.openxmlformats.org/drawingml/2006/main">
            <a:r>
              <a:t>https://cysqzyz.cn/courseware/python-life-lab/small-steps.json</a:t>
            </a:r>
          </a:p>
          <a:p xmlns:a="http://schemas.openxmlformats.org/drawingml/2006/main">
            <a:r>
              <a:t>https://cysqzyz.cn/courseware/python-life-lab/practice-checks.json</a:t>
            </a:r>
          </a:p>
          <a:p xmlns:a="http://schemas.openxmlformats.org/drawingml/2006/main">
            <a:r>
              <a:t>https://cysqzyz.cn/courseware/python-life-lab/curriculum-path.json</a:t>
            </a:r>
          </a:p>
          <a:p xmlns:a="http://schemas.openxmlformats.org/drawingml/2006/main">
            <a:r>
              <a:t>学生入口：https://cysqzyz.cn/courseware/python-life-lab/#lesson=2&amp;tab=learn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第2课 西街研学大巴调度</a:t>
            </a:r>
          </a:p>
          <a:p xmlns:a="http://schemas.openxmlformats.org/drawingml/2006/main">
            <a:r>
              <a:t>第2页 分组问题与验证目标</a:t>
            </a:r>
          </a:p>
          <a:p xmlns:a="http://schemas.openxmlformats.org/drawingml/2006/main">
            <a:r>
              <a:t>建议用时：2分钟。</a:t>
            </a:r>
          </a:p>
          <a:p xmlns:a="http://schemas.openxmlformats.org/drawingml/2006/main">
            <a:r>
              <a:t>教师提问：程序输出一个整数，就足以证明安排合理吗？预期学生说出要看总座位是否够用、少一辆是否仍能装下。将这两个标准口头解释为够用且不浪费。今天每人保留三组网站原问题的结果，并用一句话区分满车数与所需车数。巡视时关注学生是否能指出每个变量的现实含义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课程来源：</a:t>
            </a:r>
          </a:p>
          <a:p xmlns:a="http://schemas.openxmlformats.org/drawingml/2006/main">
            <a:r>
              <a:t>https://cysqzyz.cn/courseware/python-life-lab/course-data.json</a:t>
            </a:r>
          </a:p>
          <a:p xmlns:a="http://schemas.openxmlformats.org/drawingml/2006/main">
            <a:r>
              <a:t>https://cysqzyz.cn/courseware/python-life-lab/content-enhancements.json</a:t>
            </a:r>
          </a:p>
          <a:p xmlns:a="http://schemas.openxmlformats.org/drawingml/2006/main">
            <a:r>
              <a:t>https://cysqzyz.cn/courseware/python-life-lab/small-steps.json</a:t>
            </a:r>
          </a:p>
          <a:p xmlns:a="http://schemas.openxmlformats.org/drawingml/2006/main">
            <a:r>
              <a:t>https://cysqzyz.cn/courseware/python-life-lab/practice-checks.json</a:t>
            </a:r>
          </a:p>
          <a:p xmlns:a="http://schemas.openxmlformats.org/drawingml/2006/main">
            <a:r>
              <a:t>https://cysqzyz.cn/courseware/python-life-lab/curriculum-path.json</a:t>
            </a:r>
          </a:p>
          <a:p xmlns:a="http://schemas.openxmlformats.org/drawingml/2006/main">
            <a:r>
              <a:t>学生入口：https://cysqzyz.cn/courseware/python-life-lab/#lesson=2&amp;tab=learn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第2课 西街研学大巴调度</a:t>
            </a:r>
          </a:p>
          <a:p xmlns:a="http://schemas.openxmlformats.org/drawingml/2006/main">
            <a:r>
              <a:t>第3页 29人，每车12座</a:t>
            </a:r>
          </a:p>
          <a:p xmlns:a="http://schemas.openxmlformats.org/drawingml/2006/main">
            <a:r>
              <a:t>建议用时：2分钟。</a:t>
            </a:r>
          </a:p>
          <a:p xmlns:a="http://schemas.openxmlformats.org/drawingml/2006/main">
            <a:r>
              <a:t>教师先让学生画三段座位：第一车12个、第二车12个，还有5个人。提问：第三辆车没有坐满，算不算需要？预期回答当然需要，因此满车数不等于所需车数。让学生用29＝12×2＋5核对分组，强调单位：29和5是人，12是每车座位，2和3是车的数量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课程来源：</a:t>
            </a:r>
          </a:p>
          <a:p xmlns:a="http://schemas.openxmlformats.org/drawingml/2006/main">
            <a:r>
              <a:t>https://cysqzyz.cn/courseware/python-life-lab/course-data.json</a:t>
            </a:r>
          </a:p>
          <a:p xmlns:a="http://schemas.openxmlformats.org/drawingml/2006/main">
            <a:r>
              <a:t>https://cysqzyz.cn/courseware/python-life-lab/content-enhancements.json</a:t>
            </a:r>
          </a:p>
          <a:p xmlns:a="http://schemas.openxmlformats.org/drawingml/2006/main">
            <a:r>
              <a:t>https://cysqzyz.cn/courseware/python-life-lab/small-steps.json</a:t>
            </a:r>
          </a:p>
          <a:p xmlns:a="http://schemas.openxmlformats.org/drawingml/2006/main">
            <a:r>
              <a:t>https://cysqzyz.cn/courseware/python-life-lab/practice-checks.json</a:t>
            </a:r>
          </a:p>
          <a:p xmlns:a="http://schemas.openxmlformats.org/drawingml/2006/main">
            <a:r>
              <a:t>https://cysqzyz.cn/courseware/python-life-lab/curriculum-path.json</a:t>
            </a:r>
          </a:p>
          <a:p xmlns:a="http://schemas.openxmlformats.org/drawingml/2006/main">
            <a:r>
              <a:t>学生入口：https://cysqzyz.cn/courseware/python-life-lab/#lesson=2&amp;tab=learn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第2课 西街研学大巴调度</a:t>
            </a:r>
          </a:p>
          <a:p xmlns:a="http://schemas.openxmlformats.org/drawingml/2006/main">
            <a:r>
              <a:t>第4页 /、//与%的区别</a:t>
            </a:r>
          </a:p>
          <a:p xmlns:a="http://schemas.openxmlformats.org/drawingml/2006/main">
            <a:r>
              <a:t>建议用时：3分钟。</a:t>
            </a:r>
          </a:p>
          <a:p xmlns:a="http://schemas.openxmlformats.org/drawingml/2006/main">
            <a:r>
              <a:t>教师指着上页分组提问：29除以12的结果适合直接填在租车数量里吗？不能租半辆车。左侧强调除法描述比例；右侧整除与取余分别描述完整分组和剩余部分。本课人数非负、座位为正，整除可理解为完整组数，不把这一说法扩展到负数。邀请学生用分组图解释符号，不要求背术语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课程来源：</a:t>
            </a:r>
          </a:p>
          <a:p xmlns:a="http://schemas.openxmlformats.org/drawingml/2006/main">
            <a:r>
              <a:t>https://cysqzyz.cn/courseware/python-life-lab/course-data.json</a:t>
            </a:r>
          </a:p>
          <a:p xmlns:a="http://schemas.openxmlformats.org/drawingml/2006/main">
            <a:r>
              <a:t>https://cysqzyz.cn/courseware/python-life-lab/content-enhancements.json</a:t>
            </a:r>
          </a:p>
          <a:p xmlns:a="http://schemas.openxmlformats.org/drawingml/2006/main">
            <a:r>
              <a:t>https://cysqzyz.cn/courseware/python-life-lab/small-steps.json</a:t>
            </a:r>
          </a:p>
          <a:p xmlns:a="http://schemas.openxmlformats.org/drawingml/2006/main">
            <a:r>
              <a:t>https://cysqzyz.cn/courseware/python-life-lab/practice-checks.json</a:t>
            </a:r>
          </a:p>
          <a:p xmlns:a="http://schemas.openxmlformats.org/drawingml/2006/main">
            <a:r>
              <a:t>https://cysqzyz.cn/courseware/python-life-lab/curriculum-path.json</a:t>
            </a:r>
          </a:p>
          <a:p xmlns:a="http://schemas.openxmlformats.org/drawingml/2006/main">
            <a:r>
              <a:t>学生入口：https://cysqzyz.cn/courseware/python-life-lab/#lesson=2&amp;tab=learn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第2课 西街研学大巴调度</a:t>
            </a:r>
          </a:p>
          <a:p xmlns:a="http://schemas.openxmlformats.org/drawingml/2006/main">
            <a:r>
              <a:t>第5页 满车数、余数与车数</a:t>
            </a:r>
          </a:p>
          <a:p xmlns:a="http://schemas.openxmlformats.org/drawingml/2006/main">
            <a:r>
              <a:t>建议用时：3分钟。</a:t>
            </a:r>
          </a:p>
          <a:p xmlns:a="http://schemas.openxmlformats.org/drawingml/2006/main">
            <a:r>
              <a:t>先让学生预测两个输出值，再逐行解释。students和seats保存输入数据，full与left保存计算结果，print只负责显示。问：如果只改人数，哪两个计算结果会随重新运行改变？预期是整除与余数。易错是把left误读成空座位数：这里left是剩余人数；剩余车的空座位另算，不能混淆变量意义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课程来源：</a:t>
            </a:r>
          </a:p>
          <a:p xmlns:a="http://schemas.openxmlformats.org/drawingml/2006/main">
            <a:r>
              <a:t>https://cysqzyz.cn/courseware/python-life-lab/course-data.json</a:t>
            </a:r>
          </a:p>
          <a:p xmlns:a="http://schemas.openxmlformats.org/drawingml/2006/main">
            <a:r>
              <a:t>https://cysqzyz.cn/courseware/python-life-lab/content-enhancements.json</a:t>
            </a:r>
          </a:p>
          <a:p xmlns:a="http://schemas.openxmlformats.org/drawingml/2006/main">
            <a:r>
              <a:t>https://cysqzyz.cn/courseware/python-life-lab/small-steps.json</a:t>
            </a:r>
          </a:p>
          <a:p xmlns:a="http://schemas.openxmlformats.org/drawingml/2006/main">
            <a:r>
              <a:t>https://cysqzyz.cn/courseware/python-life-lab/practice-checks.json</a:t>
            </a:r>
          </a:p>
          <a:p xmlns:a="http://schemas.openxmlformats.org/drawingml/2006/main">
            <a:r>
              <a:t>https://cysqzyz.cn/courseware/python-life-lab/curriculum-path.json</a:t>
            </a:r>
          </a:p>
          <a:p xmlns:a="http://schemas.openxmlformats.org/drawingml/2006/main">
            <a:r>
              <a:t>学生入口：https://cysqzyz.cn/courseware/python-life-lab/#lesson=2&amp;tab=learn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第2课 西街研学大巴调度</a:t>
            </a:r>
          </a:p>
          <a:p xmlns:a="http://schemas.openxmlformats.org/drawingml/2006/main">
            <a:r>
              <a:t>第6页 整除边界的前后</a:t>
            </a:r>
          </a:p>
          <a:p xmlns:a="http://schemas.openxmlformats.org/drawingml/2006/main">
            <a:r>
              <a:t>建议用时：3分钟。</a:t>
            </a:r>
          </a:p>
          <a:p xmlns:a="http://schemas.openxmlformats.org/drawingml/2006/main">
            <a:r>
              <a:t>教师逐行遮挡车数列，请学生先画图预测。24人恰好坐满两辆，25人只多一人却需要第三辆；23人虽然也有余数，仍然只需两辆。这三行说明不能仅凭人数大小猜车数。0人是有效输入，按本课规则需要0辆；座位为0不在规则范围，不能把报错视为有效车数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课程来源：</a:t>
            </a:r>
          </a:p>
          <a:p xmlns:a="http://schemas.openxmlformats.org/drawingml/2006/main">
            <a:r>
              <a:t>https://cysqzyz.cn/courseware/python-life-lab/course-data.json</a:t>
            </a:r>
          </a:p>
          <a:p xmlns:a="http://schemas.openxmlformats.org/drawingml/2006/main">
            <a:r>
              <a:t>https://cysqzyz.cn/courseware/python-life-lab/content-enhancements.json</a:t>
            </a:r>
          </a:p>
          <a:p xmlns:a="http://schemas.openxmlformats.org/drawingml/2006/main">
            <a:r>
              <a:t>https://cysqzyz.cn/courseware/python-life-lab/small-steps.json</a:t>
            </a:r>
          </a:p>
          <a:p xmlns:a="http://schemas.openxmlformats.org/drawingml/2006/main">
            <a:r>
              <a:t>https://cysqzyz.cn/courseware/python-life-lab/practice-checks.json</a:t>
            </a:r>
          </a:p>
          <a:p xmlns:a="http://schemas.openxmlformats.org/drawingml/2006/main">
            <a:r>
              <a:t>https://cysqzyz.cn/courseware/python-life-lab/curriculum-path.json</a:t>
            </a:r>
          </a:p>
          <a:p xmlns:a="http://schemas.openxmlformats.org/drawingml/2006/main">
            <a:r>
              <a:t>学生入口：https://cysqzyz.cn/courseware/python-life-lab/#lesson=2&amp;tab=learn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第2课 西街研学大巴调度</a:t>
            </a:r>
          </a:p>
          <a:p xmlns:a="http://schemas.openxmlformats.org/drawingml/2006/main">
            <a:r>
              <a:t>第7页 计算够用的车数</a:t>
            </a:r>
          </a:p>
          <a:p xmlns:a="http://schemas.openxmlformats.org/drawingml/2006/main">
            <a:r>
              <a:t>建议用时：2分钟。</a:t>
            </a:r>
          </a:p>
          <a:p xmlns:a="http://schemas.openxmlformats.org/drawingml/2006/main">
            <a:r>
              <a:t>教师说明这是在人数非负整数、座位正整数时成立的算法。括号先算，再整除：29加11得到40，40整除12为3。它相当于提前补上最多11个位置；原来整除时不会多出整车，原来有余数时恰好补成下一车。理解有困难的学生先用表格验证；第4课还会用分支写更直观的版本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课程来源：</a:t>
            </a:r>
          </a:p>
          <a:p xmlns:a="http://schemas.openxmlformats.org/drawingml/2006/main">
            <a:r>
              <a:t>https://cysqzyz.cn/courseware/python-life-lab/course-data.json</a:t>
            </a:r>
          </a:p>
          <a:p xmlns:a="http://schemas.openxmlformats.org/drawingml/2006/main">
            <a:r>
              <a:t>https://cysqzyz.cn/courseware/python-life-lab/content-enhancements.json</a:t>
            </a:r>
          </a:p>
          <a:p xmlns:a="http://schemas.openxmlformats.org/drawingml/2006/main">
            <a:r>
              <a:t>https://cysqzyz.cn/courseware/python-life-lab/small-steps.json</a:t>
            </a:r>
          </a:p>
          <a:p xmlns:a="http://schemas.openxmlformats.org/drawingml/2006/main">
            <a:r>
              <a:t>https://cysqzyz.cn/courseware/python-life-lab/practice-checks.json</a:t>
            </a:r>
          </a:p>
          <a:p xmlns:a="http://schemas.openxmlformats.org/drawingml/2006/main">
            <a:r>
              <a:t>https://cysqzyz.cn/courseware/python-life-lab/curriculum-path.json</a:t>
            </a:r>
          </a:p>
          <a:p xmlns:a="http://schemas.openxmlformats.org/drawingml/2006/main">
            <a:r>
              <a:t>学生入口：https://cysqzyz.cn/courseware/python-life-lab/#lesson=2&amp;tab=learn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第2课 西街研学大巴调度</a:t>
            </a:r>
          </a:p>
          <a:p xmlns:a="http://schemas.openxmlformats.org/drawingml/2006/main">
            <a:r>
              <a:t>第8页 5个小步</a:t>
            </a:r>
          </a:p>
          <a:p xmlns:a="http://schemas.openxmlformats.org/drawingml/2006/main">
            <a:r>
              <a:t>建议用时：8分钟。</a:t>
            </a:r>
          </a:p>
          <a:p xmlns:a="http://schemas.openxmlformats.org/drawingml/2006/main">
            <a:r>
              <a:t>让学生打开第2课学习页，按顺序完成五小步：除法、整除、余数、变量分组、够用车数。建议前3步3分钟、后2步5分钟。教师巡视不报选项，追问当前求的是比例、满车还是余下人数。遇到卡顿先让学生画小组或查看提示；已完成者口头解释第5步括号的作用，帮助同伴时只问问题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课程来源：</a:t>
            </a:r>
          </a:p>
          <a:p xmlns:a="http://schemas.openxmlformats.org/drawingml/2006/main">
            <a:r>
              <a:t>https://cysqzyz.cn/courseware/python-life-lab/course-data.json</a:t>
            </a:r>
          </a:p>
          <a:p xmlns:a="http://schemas.openxmlformats.org/drawingml/2006/main">
            <a:r>
              <a:t>https://cysqzyz.cn/courseware/python-life-lab/content-enhancements.json</a:t>
            </a:r>
          </a:p>
          <a:p xmlns:a="http://schemas.openxmlformats.org/drawingml/2006/main">
            <a:r>
              <a:t>https://cysqzyz.cn/courseware/python-life-lab/small-steps.json</a:t>
            </a:r>
          </a:p>
          <a:p xmlns:a="http://schemas.openxmlformats.org/drawingml/2006/main">
            <a:r>
              <a:t>https://cysqzyz.cn/courseware/python-life-lab/practice-checks.json</a:t>
            </a:r>
          </a:p>
          <a:p xmlns:a="http://schemas.openxmlformats.org/drawingml/2006/main">
            <a:r>
              <a:t>https://cysqzyz.cn/courseware/python-life-lab/curriculum-path.json</a:t>
            </a:r>
          </a:p>
          <a:p xmlns:a="http://schemas.openxmlformats.org/drawingml/2006/main">
            <a:r>
              <a:t>学生入口：https://cysqzyz.cn/courseware/python-life-lab/#lesson=2&amp;tab=learn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第2课 西街研学大巴调度</a:t>
            </a:r>
          </a:p>
          <a:p xmlns:a="http://schemas.openxmlformats.org/drawingml/2006/main">
            <a:r>
              <a:t>第9页 研学大巴调度程序</a:t>
            </a:r>
          </a:p>
          <a:p xmlns:a="http://schemas.openxmlformats.org/drawingml/2006/main">
            <a:r>
              <a:t>建议用时：8分钟。</a:t>
            </a:r>
          </a:p>
          <a:p xmlns:a="http://schemas.openxmlformats.org/drawingml/2006/main">
            <a:r>
              <a:t>学生进入第2课练习页，使用网站原程序，保留students、seats、full、left、buses这些约定变量名。先按原数据运行，再分别改为40人、41人，并保留47人的记录。每次写人数、满车数、余数、最终车数和一句核对理由。程序检测含额外公开样例；检测通过后仍要讲清理由，不能把通过当作所有情况的证明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课程来源：</a:t>
            </a:r>
          </a:p>
          <a:p xmlns:a="http://schemas.openxmlformats.org/drawingml/2006/main">
            <a:r>
              <a:t>https://cysqzyz.cn/courseware/python-life-lab/course-data.json</a:t>
            </a:r>
          </a:p>
          <a:p xmlns:a="http://schemas.openxmlformats.org/drawingml/2006/main">
            <a:r>
              <a:t>https://cysqzyz.cn/courseware/python-life-lab/content-enhancements.json</a:t>
            </a:r>
          </a:p>
          <a:p xmlns:a="http://schemas.openxmlformats.org/drawingml/2006/main">
            <a:r>
              <a:t>https://cysqzyz.cn/courseware/python-life-lab/small-steps.json</a:t>
            </a:r>
          </a:p>
          <a:p xmlns:a="http://schemas.openxmlformats.org/drawingml/2006/main">
            <a:r>
              <a:t>https://cysqzyz.cn/courseware/python-life-lab/practice-checks.json</a:t>
            </a:r>
          </a:p>
          <a:p xmlns:a="http://schemas.openxmlformats.org/drawingml/2006/main">
            <a:r>
              <a:t>https://cysqzyz.cn/courseware/python-life-lab/curriculum-path.json</a:t>
            </a:r>
          </a:p>
          <a:p xmlns:a="http://schemas.openxmlformats.org/drawingml/2006/main">
            <a:r>
              <a:t>学生入口：https://cysqzyz.cn/courseware/python-life-lab/#lesson=2&amp;tab=learn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第2课 西街研学大巴调度</a:t>
            </a:r>
          </a:p>
          <a:p xmlns:a="http://schemas.openxmlformats.org/drawingml/2006/main">
            <a:r>
              <a:t>第10页 两种常见算法的反例</a:t>
            </a:r>
          </a:p>
          <a:p xmlns:a="http://schemas.openxmlformats.org/drawingml/2006/main">
            <a:r>
              <a:t>建议用时：2分钟。</a:t>
            </a:r>
          </a:p>
          <a:p xmlns:a="http://schemas.openxmlformats.org/drawingml/2006/main">
            <a:r>
              <a:t>教师用新的例子说明：25人每车12座，仅取整除会少一辆；24人每车12座，每次整除后加1会多一辆。先让学生给反例再展示结论，不重复网站测验的选项。追问程序为什么在部分数据上看起来正确：有的错误只在恰好整除时出现。巡视记录学生能否主动选择反例，而不只尝试随机人数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课程来源：</a:t>
            </a:r>
          </a:p>
          <a:p xmlns:a="http://schemas.openxmlformats.org/drawingml/2006/main">
            <a:r>
              <a:t>https://cysqzyz.cn/courseware/python-life-lab/course-data.json</a:t>
            </a:r>
          </a:p>
          <a:p xmlns:a="http://schemas.openxmlformats.org/drawingml/2006/main">
            <a:r>
              <a:t>https://cysqzyz.cn/courseware/python-life-lab/content-enhancements.json</a:t>
            </a:r>
          </a:p>
          <a:p xmlns:a="http://schemas.openxmlformats.org/drawingml/2006/main">
            <a:r>
              <a:t>https://cysqzyz.cn/courseware/python-life-lab/small-steps.json</a:t>
            </a:r>
          </a:p>
          <a:p xmlns:a="http://schemas.openxmlformats.org/drawingml/2006/main">
            <a:r>
              <a:t>https://cysqzyz.cn/courseware/python-life-lab/practice-checks.json</a:t>
            </a:r>
          </a:p>
          <a:p xmlns:a="http://schemas.openxmlformats.org/drawingml/2006/main">
            <a:r>
              <a:t>https://cysqzyz.cn/courseware/python-life-lab/curriculum-path.json</a:t>
            </a:r>
          </a:p>
          <a:p xmlns:a="http://schemas.openxmlformats.org/drawingml/2006/main">
            <a:r>
              <a:t>学生入口：https://cysqzyz.cn/courseware/python-life-lab/#lesson=2&amp;tab=learn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第2课 西街研学大巴调度</a:t>
            </a:r>
          </a:p>
          <a:p xmlns:a="http://schemas.openxmlformats.org/drawingml/2006/main">
            <a:r>
              <a:t>第11页 车数的边界检验</a:t>
            </a:r>
          </a:p>
          <a:p xmlns:a="http://schemas.openxmlformats.org/drawingml/2006/main">
            <a:r>
              <a:t>建议用时：2分钟。</a:t>
            </a:r>
          </a:p>
          <a:p xmlns:a="http://schemas.openxmlformats.org/drawingml/2006/main">
            <a:r>
              <a:t>让学生任选一组自己的结果，用两条现实标准验证：车数乘座位不少于人数；人数大于0时，少一辆的总座位应小于人数。0人要单独说明不用车，不能机械解释负一辆。然后请学生补测1人和人数恰好等于座位数的情况。教师关注是否误把座位0当成边界；它是非法输入，不在本课算法适用条件内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课程来源：</a:t>
            </a:r>
          </a:p>
          <a:p xmlns:a="http://schemas.openxmlformats.org/drawingml/2006/main">
            <a:r>
              <a:t>https://cysqzyz.cn/courseware/python-life-lab/course-data.json</a:t>
            </a:r>
          </a:p>
          <a:p xmlns:a="http://schemas.openxmlformats.org/drawingml/2006/main">
            <a:r>
              <a:t>https://cysqzyz.cn/courseware/python-life-lab/content-enhancements.json</a:t>
            </a:r>
          </a:p>
          <a:p xmlns:a="http://schemas.openxmlformats.org/drawingml/2006/main">
            <a:r>
              <a:t>https://cysqzyz.cn/courseware/python-life-lab/small-steps.json</a:t>
            </a:r>
          </a:p>
          <a:p xmlns:a="http://schemas.openxmlformats.org/drawingml/2006/main">
            <a:r>
              <a:t>https://cysqzyz.cn/courseware/python-life-lab/practice-checks.json</a:t>
            </a:r>
          </a:p>
          <a:p xmlns:a="http://schemas.openxmlformats.org/drawingml/2006/main">
            <a:r>
              <a:t>https://cysqzyz.cn/courseware/python-life-lab/curriculum-path.json</a:t>
            </a:r>
          </a:p>
          <a:p xmlns:a="http://schemas.openxmlformats.org/drawingml/2006/main">
            <a:r>
              <a:t>学生入口：https://cysqzyz.cn/courseware/python-life-lab/#lesson=2&amp;tab=learn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第2课 西街研学大巴调度</a:t>
            </a:r>
          </a:p>
          <a:p xmlns:a="http://schemas.openxmlformats.org/drawingml/2006/main">
            <a:r>
              <a:t>第12页 迁移：读本装箱</a:t>
            </a:r>
          </a:p>
          <a:p xmlns:a="http://schemas.openxmlformats.org/drawingml/2006/main">
            <a:r>
              <a:t>建议用时：2分钟。</a:t>
            </a:r>
          </a:p>
          <a:p xmlns:a="http://schemas.openxmlformats.org/drawingml/2006/main">
            <a:r>
              <a:t>供完成核心任务的学生选做：58本读本，每箱最多装16本。教师不立即公布结果，让学生把人数和座位重新解释成读本数与箱容量，指出哪部分算法可以保留。要求再选一个能恰好装满的数量进行核验。预期58本需4箱，48本需3箱；这些仅为教师核对，不要求全班在两分钟内完成独立程序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课程来源：</a:t>
            </a:r>
          </a:p>
          <a:p xmlns:a="http://schemas.openxmlformats.org/drawingml/2006/main">
            <a:r>
              <a:t>https://cysqzyz.cn/courseware/python-life-lab/course-data.json</a:t>
            </a:r>
          </a:p>
          <a:p xmlns:a="http://schemas.openxmlformats.org/drawingml/2006/main">
            <a:r>
              <a:t>https://cysqzyz.cn/courseware/python-life-lab/content-enhancements.json</a:t>
            </a:r>
          </a:p>
          <a:p xmlns:a="http://schemas.openxmlformats.org/drawingml/2006/main">
            <a:r>
              <a:t>https://cysqzyz.cn/courseware/python-life-lab/small-steps.json</a:t>
            </a:r>
          </a:p>
          <a:p xmlns:a="http://schemas.openxmlformats.org/drawingml/2006/main">
            <a:r>
              <a:t>https://cysqzyz.cn/courseware/python-life-lab/practice-checks.json</a:t>
            </a:r>
          </a:p>
          <a:p xmlns:a="http://schemas.openxmlformats.org/drawingml/2006/main">
            <a:r>
              <a:t>https://cysqzyz.cn/courseware/python-life-lab/curriculum-path.json</a:t>
            </a:r>
          </a:p>
          <a:p xmlns:a="http://schemas.openxmlformats.org/drawingml/2006/main">
            <a:r>
              <a:t>学生入口：https://cysqzyz.cn/courseware/python-life-lab/#lesson=2&amp;tab=learn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第2课 西街研学大巴调度</a:t>
            </a:r>
          </a:p>
          <a:p xmlns:a="http://schemas.openxmlformats.org/drawingml/2006/main">
            <a:r>
              <a:t>第13页 知识检测与自评</a:t>
            </a:r>
          </a:p>
          <a:p xmlns:a="http://schemas.openxmlformats.org/drawingml/2006/main">
            <a:r>
              <a:t>建议用时：4分钟。</a:t>
            </a:r>
          </a:p>
          <a:p xmlns:a="http://schemas.openxmlformats.org/drawingml/2006/main">
            <a:r>
              <a:t>最后独立完成网站测一测，不投影答案。建议测验2分钟、自评和证据整理2分钟。让学生从三张分车记录中挑一张，补写商、余数、最终数量各表示什么。若测验错了，回到分组图或运行小例子后再尝试。提醒五小步、原生活问题和反思都需要完成，页面显示通过只是学习证据的一部分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课程来源：</a:t>
            </a:r>
          </a:p>
          <a:p xmlns:a="http://schemas.openxmlformats.org/drawingml/2006/main">
            <a:r>
              <a:t>https://cysqzyz.cn/courseware/python-life-lab/course-data.json</a:t>
            </a:r>
          </a:p>
          <a:p xmlns:a="http://schemas.openxmlformats.org/drawingml/2006/main">
            <a:r>
              <a:t>https://cysqzyz.cn/courseware/python-life-lab/content-enhancements.json</a:t>
            </a:r>
          </a:p>
          <a:p xmlns:a="http://schemas.openxmlformats.org/drawingml/2006/main">
            <a:r>
              <a:t>https://cysqzyz.cn/courseware/python-life-lab/small-steps.json</a:t>
            </a:r>
          </a:p>
          <a:p xmlns:a="http://schemas.openxmlformats.org/drawingml/2006/main">
            <a:r>
              <a:t>https://cysqzyz.cn/courseware/python-life-lab/practice-checks.json</a:t>
            </a:r>
          </a:p>
          <a:p xmlns:a="http://schemas.openxmlformats.org/drawingml/2006/main">
            <a:r>
              <a:t>https://cysqzyz.cn/courseware/python-life-lab/curriculum-path.json</a:t>
            </a:r>
          </a:p>
          <a:p xmlns:a="http://schemas.openxmlformats.org/drawingml/2006/main">
            <a:r>
              <a:t>学生入口：https://cysqzyz.cn/courseware/python-life-lab/#lesson=2&amp;tab=learn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第2课 西街研学大巴调度</a:t>
            </a:r>
          </a:p>
          <a:p xmlns:a="http://schemas.openxmlformats.org/drawingml/2006/main">
            <a:r>
              <a:t>第14页 分组计算与边界检验</a:t>
            </a:r>
          </a:p>
          <a:p xmlns:a="http://schemas.openxmlformats.org/drawingml/2006/main">
            <a:r>
              <a:t>建议用时：3分钟。</a:t>
            </a:r>
          </a:p>
          <a:p xmlns:a="http://schemas.openxmlformats.org/drawingml/2006/main">
            <a:r>
              <a:t>教师请两位学生各用30秒解释一个术语和一个边界，另一位同学指出能支撑结论的数据。总结本课从生活分组到程序运算，再回到现实核验的过程。暂未理解公式的学生可以保留核对表，下节前继续用小数字验证，不把熟练背公式当作唯一目标。预告下一课让使用者输入数据，从修改代码走向可重复使用的预算工具。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课程来源：</a:t>
            </a:r>
          </a:p>
          <a:p xmlns:a="http://schemas.openxmlformats.org/drawingml/2006/main">
            <a:r>
              <a:t>https://cysqzyz.cn/courseware/python-life-lab/course-data.json</a:t>
            </a:r>
          </a:p>
          <a:p xmlns:a="http://schemas.openxmlformats.org/drawingml/2006/main">
            <a:r>
              <a:t>https://cysqzyz.cn/courseware/python-life-lab/content-enhancements.json</a:t>
            </a:r>
          </a:p>
          <a:p xmlns:a="http://schemas.openxmlformats.org/drawingml/2006/main">
            <a:r>
              <a:t>https://cysqzyz.cn/courseware/python-life-lab/small-steps.json</a:t>
            </a:r>
          </a:p>
          <a:p xmlns:a="http://schemas.openxmlformats.org/drawingml/2006/main">
            <a:r>
              <a:t>https://cysqzyz.cn/courseware/python-life-lab/practice-checks.json</a:t>
            </a:r>
          </a:p>
          <a:p xmlns:a="http://schemas.openxmlformats.org/drawingml/2006/main">
            <a:r>
              <a:t>https://cysqzyz.cn/courseware/python-life-lab/curriculum-path.json</a:t>
            </a:r>
          </a:p>
          <a:p xmlns:a="http://schemas.openxmlformats.org/drawingml/2006/main">
            <a:r>
              <a:t>学生入口：https://cysqzyz.cn/courseware/python-life-lab/#lesson=2&amp;tab=learn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d03beb8527544c4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ef0e3cb8a2d4931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09f8f88f790495d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10dd782ec6b4966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40bd771714a47eb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09e7c3465ae4543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449BC0B8-30E3-45BB-A452-20B1DEFABB64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B6757ADD-0C9F-47CE-B416-1C5AEBDA7783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701A3FDE-9CF5-4065-A883-4A12C854380E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8B5D31EA-451F-4E24-9AA0-428572C952A3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323E80AC-B9CB-4DE1-BE4C-9598EA969D18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777EFFBD-22AC-446F-9AF8-A70C185ACF6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B9D51FD6-ABAB-49C7-815F-D151B52BDF95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091B805C-AF27-4986-B262-65C52C57A066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79B081C6-9A2D-4B25-9DDE-D45BF7F76443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8A980ACC-A783-4DD5-9B71-07F5E0662B4B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31ae7def57054ff8" /><Relationship Type="http://schemas.openxmlformats.org/officeDocument/2006/relationships/slideLayout" Target="/ppt/slideLayouts/slideLayout1.xml" Id="R8dd757b3b322439c" /><Relationship Type="http://schemas.openxmlformats.org/officeDocument/2006/relationships/slideLayout" Target="/ppt/slideLayouts/slideLayout2.xml" Id="R9926a6d168b34359" /><Relationship Type="http://schemas.openxmlformats.org/officeDocument/2006/relationships/slideLayout" Target="/ppt/slideLayouts/slideLayout3.xml" Id="R2272df7378dc4615" /><Relationship Type="http://schemas.openxmlformats.org/officeDocument/2006/relationships/slideLayout" Target="/ppt/slideLayouts/slideLayout4.xml" Id="R4fa582a8ee884f5b" /><Relationship Type="http://schemas.openxmlformats.org/officeDocument/2006/relationships/slideLayout" Target="/ppt/slideLayouts/slideLayout5.xml" Id="R07ee2e346b7c4865" /><Relationship Type="http://schemas.openxmlformats.org/officeDocument/2006/relationships/slideLayout" Target="/ppt/slideLayouts/slideLayout6.xml" Id="R608f23b04df94b27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8dd757b3b322439c"/>
    <p:sldLayoutId xmlns:r="http://schemas.openxmlformats.org/officeDocument/2006/relationships" id="2147483650" r:id="R9926a6d168b34359"/>
    <p:sldLayoutId xmlns:r="http://schemas.openxmlformats.org/officeDocument/2006/relationships" id="2147483651" r:id="R2272df7378dc4615"/>
    <p:sldLayoutId xmlns:r="http://schemas.openxmlformats.org/officeDocument/2006/relationships" id="2147483652" r:id="R4fa582a8ee884f5b"/>
    <p:sldLayoutId xmlns:r="http://schemas.openxmlformats.org/officeDocument/2006/relationships" id="2147483653" r:id="R07ee2e346b7c4865"/>
    <p:sldLayoutId xmlns:r="http://schemas.openxmlformats.org/officeDocument/2006/relationships" id="2147483654" r:id="R608f23b04df94b27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7e9f0d6a1e6457e" /><Relationship Type="http://schemas.openxmlformats.org/officeDocument/2006/relationships/image" Target="/ppt/media/image.png" Id="Ra96bd49b888d4f5b" /><Relationship Type="http://schemas.openxmlformats.org/officeDocument/2006/relationships/notesSlide" Target="/ppt/notesSlides/notesSlide1.xml" Id="R60d6f082266247fb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ca0eb5cc93e42e4" /><Relationship Type="http://schemas.openxmlformats.org/officeDocument/2006/relationships/notesSlide" Target="/ppt/notesSlides/notesSlide2.xml" Id="R31d814877605446d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45bb870a27b4a5f" /><Relationship Type="http://schemas.openxmlformats.org/officeDocument/2006/relationships/notesSlide" Target="/ppt/notesSlides/notesSlide3.xml" Id="R471654dd65a84660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17a1732b2fb475c" /><Relationship Type="http://schemas.openxmlformats.org/officeDocument/2006/relationships/notesSlide" Target="/ppt/notesSlides/notesSlide4.xml" Id="R01c3d397ac694b43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5855d811483493f" /><Relationship Type="http://schemas.openxmlformats.org/officeDocument/2006/relationships/notesSlide" Target="/ppt/notesSlides/notesSlide5.xml" Id="Rab526418820c4ef8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c312f7f7c494a37" /><Relationship Type="http://schemas.openxmlformats.org/officeDocument/2006/relationships/notesSlide" Target="/ppt/notesSlides/notesSlide6.xml" Id="Re02f412fe09b4019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52bca2a3d324131" /><Relationship Type="http://schemas.openxmlformats.org/officeDocument/2006/relationships/notesSlide" Target="/ppt/notesSlides/notesSlide7.xml" Id="R97ea1d1dbaa147cc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de416b2a8d694d2f" /><Relationship Type="http://schemas.openxmlformats.org/officeDocument/2006/relationships/hyperlink" Target="https://cysqzyz.cn/courseware/python-life-lab/#lesson=2&amp;tab=learn" TargetMode="External" Id="Re7ade851a1c94b1c" /><Relationship Type="http://schemas.openxmlformats.org/officeDocument/2006/relationships/notesSlide" Target="/ppt/notesSlides/notesSlide8.xml" Id="Ra6eecd5b6b274ced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448952fa3f04107" /><Relationship Type="http://schemas.openxmlformats.org/officeDocument/2006/relationships/hyperlink" Target="https://cysqzyz.cn/courseware/python-life-lab/#lesson=2&amp;tab=practice" TargetMode="External" Id="R886ca688d9264b80" /><Relationship Type="http://schemas.openxmlformats.org/officeDocument/2006/relationships/notesSlide" Target="/ppt/notesSlides/notesSlide9.xml" Id="Rc5caa24647164ad2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b55aaee83754d3a" /><Relationship Type="http://schemas.openxmlformats.org/officeDocument/2006/relationships/notesSlide" Target="/ppt/notesSlides/notesSlide10.xml" Id="R07ff04a1d69049b0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4fbaa5e32a04627" /><Relationship Type="http://schemas.openxmlformats.org/officeDocument/2006/relationships/notesSlide" Target="/ppt/notesSlides/notesSlide11.xml" Id="Rf95fd417c6344a4e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f263c6955a34068" /><Relationship Type="http://schemas.openxmlformats.org/officeDocument/2006/relationships/notesSlide" Target="/ppt/notesSlides/notesSlide12.xml" Id="Rf62162b0a4624043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09f06f7bf3340dc" /><Relationship Type="http://schemas.openxmlformats.org/officeDocument/2006/relationships/hyperlink" Target="https://cysqzyz.cn/courseware/python-life-lab/#lesson=2&amp;tab=quiz" TargetMode="External" Id="R0e126dc64b8045bf" /><Relationship Type="http://schemas.openxmlformats.org/officeDocument/2006/relationships/notesSlide" Target="/ppt/notesSlides/notesSlide13.xml" Id="Rdf35b25ad4bf4a76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a234693e7d74c41" /><Relationship Type="http://schemas.openxmlformats.org/officeDocument/2006/relationships/hyperlink" Target="https://cysqzyz.cn/courseware/python-life-lab/#lesson=2&amp;tab=quiz" TargetMode="External" Id="Rabf63ba174834c0b" /><Relationship Type="http://schemas.openxmlformats.org/officeDocument/2006/relationships/notesSlide" Target="/ppt/notesSlides/notesSlide14.xml" Id="Rb0912b2062b3463f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B60E7B5-BE37-4484-9D90-C4C0DDFA08B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96bd49b888d4f5b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text-1-0">
            <a:extLst xmlns:a="http://schemas.openxmlformats.org/drawingml/2006/main">
              <a:ext uri="{FF2B5EF4-FFF2-40B4-BE49-F238E27FC236}">
                <a16:creationId xmlns:a16="http://schemas.microsoft.com/office/drawing/2014/main" id="{A24643A9-8ED6-4163-A58D-B2AF2057F1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723900"/>
            <a:ext cx="8572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7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87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87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rPr>
              <a:t>Python 实验室  /  第 2 课</a:t>
            </a:r>
          </a:p>
        </p:txBody>
      </p:sp>
      <p:sp>
        <p:nvSpPr>
          <p:cNvPr id="3" name="text-1-1">
            <a:extLst xmlns:a="http://schemas.openxmlformats.org/drawingml/2006/main">
              <a:ext uri="{FF2B5EF4-FFF2-40B4-BE49-F238E27FC236}">
                <a16:creationId xmlns:a16="http://schemas.microsoft.com/office/drawing/2014/main" id="{0FF7FCAA-F8C1-4B44-871E-5696E67F18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152650"/>
            <a:ext cx="7048500" cy="1857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52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52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52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西街研学</a:t>
            </a:r>
          </a:p>
          <a:p xmlns:a="http://schemas.openxmlformats.org/drawingml/2006/main">
            <a:pPr algn="l">
              <a:defRPr sz="52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52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大巴调度</a:t>
            </a:r>
          </a:p>
        </p:txBody>
      </p:sp>
      <p:sp>
        <p:nvSpPr>
          <p:cNvPr id="4" name="text-1-2">
            <a:extLst xmlns:a="http://schemas.openxmlformats.org/drawingml/2006/main">
              <a:ext uri="{FF2B5EF4-FFF2-40B4-BE49-F238E27FC236}">
                <a16:creationId xmlns:a16="http://schemas.microsoft.com/office/drawing/2014/main" id="{D6E7B39E-45E6-425B-8A80-20FD278CD9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429125"/>
            <a:ext cx="6858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rPr>
              <a:t>算术运算、整除与余数</a:t>
            </a:r>
          </a:p>
        </p:txBody>
      </p:sp>
      <p:sp>
        <p:nvSpPr>
          <p:cNvPr id="5" name="text-1-3">
            <a:extLst xmlns:a="http://schemas.openxmlformats.org/drawingml/2006/main">
              <a:ext uri="{FF2B5EF4-FFF2-40B4-BE49-F238E27FC236}">
                <a16:creationId xmlns:a16="http://schemas.microsoft.com/office/drawing/2014/main" id="{C9833A1E-ECFB-4CB7-8DD6-2AAFEA4A1A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6067425"/>
            <a:ext cx="8858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650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650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650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rPr>
              <a:t>泉州一中高中信息科技教学实验课程</a:t>
            </a:r>
          </a:p>
        </p:txBody>
      </p:sp>
    </p:spTree>
    <p:extLst>
      <p:ext uri="{BB962C8B-B14F-4D97-AF65-F5344CB8AC3E}">
        <p14:creationId xmlns:p14="http://schemas.microsoft.com/office/powerpoint/2010/main" val="1807504888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text-2-0">
            <a:extLst xmlns:a="http://schemas.openxmlformats.org/drawingml/2006/main">
              <a:ext uri="{FF2B5EF4-FFF2-40B4-BE49-F238E27FC236}">
                <a16:creationId xmlns:a16="http://schemas.microsoft.com/office/drawing/2014/main" id="{C46D0EA9-FC00-43EF-98EF-672748962E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19125"/>
            <a:ext cx="1080135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分组问题与验证目标</a:t>
            </a:r>
          </a:p>
        </p:txBody>
      </p:sp>
      <p:sp>
        <p:nvSpPr>
          <p:cNvPr id="2" name="text-2-1">
            <a:extLst xmlns:a="http://schemas.openxmlformats.org/drawingml/2006/main">
              <a:ext uri="{FF2B5EF4-FFF2-40B4-BE49-F238E27FC236}">
                <a16:creationId xmlns:a16="http://schemas.microsoft.com/office/drawing/2014/main" id="{F296BCB9-6A8B-4800-9AB9-5D50A1C8FE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53175"/>
            <a:ext cx="7143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rPr>
              <a:t>第 02 课</a:t>
            </a:r>
          </a:p>
        </p:txBody>
      </p:sp>
      <p:sp>
        <p:nvSpPr>
          <p:cNvPr id="3" name="text-2-2">
            <a:extLst xmlns:a="http://schemas.openxmlformats.org/drawingml/2006/main">
              <a:ext uri="{FF2B5EF4-FFF2-40B4-BE49-F238E27FC236}">
                <a16:creationId xmlns:a16="http://schemas.microsoft.com/office/drawing/2014/main" id="{CEC29A23-41E6-4622-8E72-F0F93A7BCA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15675" y="6353175"/>
            <a:ext cx="419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pPr>
            <a:r>
              <a:rPr sz="1275" b="0">
                <a:solidFill>
                  <a:srgbClr val="5E716B"/>
                </a:solidFill>
                <a:latin typeface="Menlo"/>
                <a:ea typeface="Menlo"/>
                <a:cs typeface="Menlo"/>
              </a:rPr>
              <a:t>02</a:t>
            </a:r>
          </a:p>
        </p:txBody>
      </p:sp>
      <p:sp>
        <p:nvSpPr>
          <p:cNvPr id="4" name="text-2-3">
            <a:extLst xmlns:a="http://schemas.openxmlformats.org/drawingml/2006/main">
              <a:ext uri="{FF2B5EF4-FFF2-40B4-BE49-F238E27FC236}">
                <a16:creationId xmlns:a16="http://schemas.microsoft.com/office/drawing/2014/main" id="{A9E6CEC8-709A-4220-96A8-AB71FEA2A3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2047875"/>
            <a:ext cx="10715625" cy="1114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900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3900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900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rPr>
              <a:t>够用，而且不多安排</a:t>
            </a:r>
          </a:p>
        </p:txBody>
      </p:sp>
      <p:sp>
        <p:nvSpPr>
          <p:cNvPr id="5" name="text-2-4">
            <a:extLst xmlns:a="http://schemas.openxmlformats.org/drawingml/2006/main">
              <a:ext uri="{FF2B5EF4-FFF2-40B4-BE49-F238E27FC236}">
                <a16:creationId xmlns:a16="http://schemas.microsoft.com/office/drawing/2014/main" id="{AFA1588A-1977-47DC-94C4-6EF7667545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3533775"/>
            <a:ext cx="10668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说清商、余数与最终车数</a:t>
            </a:r>
          </a:p>
        </p:txBody>
      </p:sp>
      <p:sp>
        <p:nvSpPr>
          <p:cNvPr id="6" name="text-2-5">
            <a:extLst xmlns:a="http://schemas.openxmlformats.org/drawingml/2006/main">
              <a:ext uri="{FF2B5EF4-FFF2-40B4-BE49-F238E27FC236}">
                <a16:creationId xmlns:a16="http://schemas.microsoft.com/office/drawing/2014/main" id="{6CC1D8F9-CD70-41EE-8E0E-7472906017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4362450"/>
            <a:ext cx="10668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先预测，再运行，再核对边界</a:t>
            </a:r>
          </a:p>
        </p:txBody>
      </p:sp>
      <p:sp>
        <p:nvSpPr>
          <p:cNvPr id="7" name="text-2-6">
            <a:extLst xmlns:a="http://schemas.openxmlformats.org/drawingml/2006/main">
              <a:ext uri="{FF2B5EF4-FFF2-40B4-BE49-F238E27FC236}">
                <a16:creationId xmlns:a16="http://schemas.microsoft.com/office/drawing/2014/main" id="{A3534292-FA08-4B93-BFB8-3D20F6A1D5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5191125"/>
            <a:ext cx="10668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留下三组分车记录</a:t>
            </a:r>
          </a:p>
        </p:txBody>
      </p:sp>
    </p:spTree>
    <p:extLst>
      <p:ext uri="{BB962C8B-B14F-4D97-AF65-F5344CB8AC3E}">
        <p14:creationId xmlns:p14="http://schemas.microsoft.com/office/powerpoint/2010/main" val="1462638053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text-3-0">
            <a:extLst xmlns:a="http://schemas.openxmlformats.org/drawingml/2006/main">
              <a:ext uri="{FF2B5EF4-FFF2-40B4-BE49-F238E27FC236}">
                <a16:creationId xmlns:a16="http://schemas.microsoft.com/office/drawing/2014/main" id="{9373BCCF-3B9D-45B3-87CC-AABBD16448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19125"/>
            <a:ext cx="1080135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29人，每车12座</a:t>
            </a:r>
          </a:p>
        </p:txBody>
      </p:sp>
      <p:sp>
        <p:nvSpPr>
          <p:cNvPr id="2" name="text-3-1">
            <a:extLst xmlns:a="http://schemas.openxmlformats.org/drawingml/2006/main">
              <a:ext uri="{FF2B5EF4-FFF2-40B4-BE49-F238E27FC236}">
                <a16:creationId xmlns:a16="http://schemas.microsoft.com/office/drawing/2014/main" id="{EF3C21E3-0340-4E3B-BD8B-8840085E11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53175"/>
            <a:ext cx="7143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rPr>
              <a:t>第 02 课</a:t>
            </a:r>
          </a:p>
        </p:txBody>
      </p:sp>
      <p:sp>
        <p:nvSpPr>
          <p:cNvPr id="3" name="text-3-2">
            <a:extLst xmlns:a="http://schemas.openxmlformats.org/drawingml/2006/main">
              <a:ext uri="{FF2B5EF4-FFF2-40B4-BE49-F238E27FC236}">
                <a16:creationId xmlns:a16="http://schemas.microsoft.com/office/drawing/2014/main" id="{7CB80338-211E-409C-A498-54E6DF3226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15675" y="6353175"/>
            <a:ext cx="419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pPr>
            <a:r>
              <a:rPr sz="1275" b="0">
                <a:solidFill>
                  <a:srgbClr val="5E716B"/>
                </a:solidFill>
                <a:latin typeface="Menlo"/>
                <a:ea typeface="Menlo"/>
                <a:cs typeface="Menlo"/>
              </a:rPr>
              <a:t>03</a:t>
            </a:r>
          </a:p>
        </p:txBody>
      </p:sp>
      <p:graphicFrame>
        <p:nvGraphicFrame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0CAAF8C-2B24-4213-85DA-F484C18B9B59}"/>
              </a:ext>
            </a:extLst>
          </p:cNvPr>
          <p:cNvGraphicFramePr/>
          <p:nvPr/>
        </p:nvGraphicFramePr>
        <p:xfrm>
          <a:off xmlns:a="http://schemas.openxmlformats.org/drawingml/2006/main" x="685800" y="2000250"/>
          <a:ext xmlns:a="http://schemas.openxmlformats.org/drawingml/2006/main" cx="10763250" cy="2438400"/>
        </p:xfrm>
        <a:graphic xmlns:a="http://schemas.openxmlformats.org/drawingml/2006/main">
          <a:graphicData uri="http://schemas.openxmlformats.org/drawingml/2006/table">
            <a:tbl>
              <a:tblPr firstRow="0" bandRow="0"/>
              <a:tblGrid>
                <a:gridCol w="2857500"/>
                <a:gridCol w="2857500"/>
                <a:gridCol w="5048250"/>
              </a:tblGrid>
              <a:tr h="609600"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1875" b="1">
                          <a:solidFill>
                            <a:srgbClr val="FFFFFF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分组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CD8D0"/>
                      </a:solidFill>
                      <a:prstDash val="solid"/>
                    </a:lnL>
                    <a:lnR w="9525">
                      <a:solidFill>
                        <a:srgbClr val="CCD8D0"/>
                      </a:solidFill>
                      <a:prstDash val="solid"/>
                    </a:lnR>
                    <a:lnT w="9525">
                      <a:solidFill>
                        <a:srgbClr val="CCD8D0"/>
                      </a:solidFill>
                      <a:prstDash val="solid"/>
                    </a:lnT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143D36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1875" b="1">
                          <a:solidFill>
                            <a:srgbClr val="FFFFFF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人数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T w="9525">
                      <a:solidFill>
                        <a:srgbClr val="CCD8D0"/>
                      </a:solidFill>
                      <a:prstDash val="solid"/>
                    </a:lnT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143D36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1875" b="1">
                          <a:solidFill>
                            <a:srgbClr val="FFFFFF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含义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T w="9525">
                      <a:solidFill>
                        <a:srgbClr val="CCD8D0"/>
                      </a:solidFill>
                      <a:prstDash val="solid"/>
                    </a:lnT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143D36"/>
                    </a:solidFill>
                  </a:tcPr>
                </a:tc>
              </a:tr>
              <a:tr h="609600"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第一组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CD8D0"/>
                      </a:solidFill>
                      <a:prstDash val="solid"/>
                    </a:lnL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12人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坐满一车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609600"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第二组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CD8D0"/>
                      </a:solidFill>
                      <a:prstDash val="solid"/>
                    </a:lnL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E6EEE7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12人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E6EEE7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再坐满一车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E6EEE7"/>
                    </a:solidFill>
                  </a:tcPr>
                </a:tc>
              </a:tr>
              <a:tr h="609600"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剩余组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CD8D0"/>
                      </a:solidFill>
                      <a:prstDash val="solid"/>
                    </a:lnL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5人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还需一车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-3-3">
            <a:extLst xmlns:a="http://schemas.openxmlformats.org/drawingml/2006/main">
              <a:ext uri="{FF2B5EF4-FFF2-40B4-BE49-F238E27FC236}">
                <a16:creationId xmlns:a16="http://schemas.microsoft.com/office/drawing/2014/main" id="{DB43F4C7-FC73-4734-A00E-4CA7757DF7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5857875"/>
            <a:ext cx="1073467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100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rPr>
              <a:t>同一批人：2辆满车，实际需要3辆车。</a:t>
            </a:r>
          </a:p>
        </p:txBody>
      </p:sp>
    </p:spTree>
    <p:extLst>
      <p:ext uri="{BB962C8B-B14F-4D97-AF65-F5344CB8AC3E}">
        <p14:creationId xmlns:p14="http://schemas.microsoft.com/office/powerpoint/2010/main" val="1501551051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text-4-0">
            <a:extLst xmlns:a="http://schemas.openxmlformats.org/drawingml/2006/main">
              <a:ext uri="{FF2B5EF4-FFF2-40B4-BE49-F238E27FC236}">
                <a16:creationId xmlns:a16="http://schemas.microsoft.com/office/drawing/2014/main" id="{A959AAC2-613C-4174-84F2-F6084376AC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19125"/>
            <a:ext cx="1080135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/、//与%的区别</a:t>
            </a:r>
          </a:p>
        </p:txBody>
      </p:sp>
      <p:sp>
        <p:nvSpPr>
          <p:cNvPr id="2" name="text-4-1">
            <a:extLst xmlns:a="http://schemas.openxmlformats.org/drawingml/2006/main">
              <a:ext uri="{FF2B5EF4-FFF2-40B4-BE49-F238E27FC236}">
                <a16:creationId xmlns:a16="http://schemas.microsoft.com/office/drawing/2014/main" id="{73324B33-BFA7-4C8E-81A0-92F4DE5CC3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53175"/>
            <a:ext cx="7143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rPr>
              <a:t>第 02 课</a:t>
            </a:r>
          </a:p>
        </p:txBody>
      </p:sp>
      <p:sp>
        <p:nvSpPr>
          <p:cNvPr id="3" name="text-4-2">
            <a:extLst xmlns:a="http://schemas.openxmlformats.org/drawingml/2006/main">
              <a:ext uri="{FF2B5EF4-FFF2-40B4-BE49-F238E27FC236}">
                <a16:creationId xmlns:a16="http://schemas.microsoft.com/office/drawing/2014/main" id="{4DE97DC2-98C4-4745-851C-5043FBD31F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15675" y="6353175"/>
            <a:ext cx="419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pPr>
            <a:r>
              <a:rPr sz="1275" b="0">
                <a:solidFill>
                  <a:srgbClr val="5E716B"/>
                </a:solidFill>
                <a:latin typeface="Menlo"/>
                <a:ea typeface="Menlo"/>
                <a:cs typeface="Menlo"/>
              </a:rPr>
              <a:t>04</a:t>
            </a:r>
          </a:p>
        </p:txBody>
      </p:sp>
      <p:sp>
        <p:nvSpPr>
          <p:cNvPr id="4" name="text-4-3">
            <a:extLst xmlns:a="http://schemas.openxmlformats.org/drawingml/2006/main">
              <a:ext uri="{FF2B5EF4-FFF2-40B4-BE49-F238E27FC236}">
                <a16:creationId xmlns:a16="http://schemas.microsoft.com/office/drawing/2014/main" id="{7619A1E9-1FBA-456A-9E36-A0045E8FCC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028825"/>
            <a:ext cx="49530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550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550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550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rPr>
              <a:t>/：除法</a:t>
            </a:r>
          </a:p>
        </p:txBody>
      </p:sp>
      <p:sp>
        <p:nvSpPr>
          <p:cNvPr id="5" name="text-4-4">
            <a:extLst xmlns:a="http://schemas.openxmlformats.org/drawingml/2006/main">
              <a:ext uri="{FF2B5EF4-FFF2-40B4-BE49-F238E27FC236}">
                <a16:creationId xmlns:a16="http://schemas.microsoft.com/office/drawing/2014/main" id="{AC169C39-503F-4C7B-ACF1-75A36DD963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028825"/>
            <a:ext cx="4857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550" b="1">
                <a:solidFill>
                  <a:srgbClr val="B45338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550" b="1">
                <a:solidFill>
                  <a:srgbClr val="B45338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550" b="1">
                <a:solidFill>
                  <a:srgbClr val="B45338"/>
                </a:solidFill>
                <a:latin typeface="Hiragino Sans GB"/>
                <a:ea typeface="Hiragino Sans GB"/>
                <a:cs typeface="Hiragino Sans GB"/>
              </a:rPr>
              <a:t>// 与 %：分组</a:t>
            </a:r>
          </a:p>
        </p:txBody>
      </p:sp>
      <p:sp>
        <p:nvSpPr>
          <p:cNvPr id="6" name="text-4-5">
            <a:extLst xmlns:a="http://schemas.openxmlformats.org/drawingml/2006/main">
              <a:ext uri="{FF2B5EF4-FFF2-40B4-BE49-F238E27FC236}">
                <a16:creationId xmlns:a16="http://schemas.microsoft.com/office/drawing/2014/main" id="{3060879E-5ED2-413D-8BDE-486DBF99BB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057525"/>
            <a:ext cx="4943475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29 / 12 ≈ 2.417</a:t>
            </a:r>
          </a:p>
        </p:txBody>
      </p:sp>
      <p:sp>
        <p:nvSpPr>
          <p:cNvPr id="7" name="text-4-6">
            <a:extLst xmlns:a="http://schemas.openxmlformats.org/drawingml/2006/main">
              <a:ext uri="{FF2B5EF4-FFF2-40B4-BE49-F238E27FC236}">
                <a16:creationId xmlns:a16="http://schemas.microsoft.com/office/drawing/2014/main" id="{9AAD5B99-3785-494D-940B-F90D56D649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838575"/>
            <a:ext cx="4943475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描述除法结果</a:t>
            </a:r>
          </a:p>
        </p:txBody>
      </p:sp>
      <p:sp>
        <p:nvSpPr>
          <p:cNvPr id="8" name="text-4-7">
            <a:extLst xmlns:a="http://schemas.openxmlformats.org/drawingml/2006/main">
              <a:ext uri="{FF2B5EF4-FFF2-40B4-BE49-F238E27FC236}">
                <a16:creationId xmlns:a16="http://schemas.microsoft.com/office/drawing/2014/main" id="{3543BBB3-59E4-47A9-B0BF-B9C4FD1716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619625"/>
            <a:ext cx="4943475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不是最终整辆车数</a:t>
            </a:r>
          </a:p>
        </p:txBody>
      </p:sp>
      <p:sp>
        <p:nvSpPr>
          <p:cNvPr id="9" name="text-4-8">
            <a:extLst xmlns:a="http://schemas.openxmlformats.org/drawingml/2006/main">
              <a:ext uri="{FF2B5EF4-FFF2-40B4-BE49-F238E27FC236}">
                <a16:creationId xmlns:a16="http://schemas.microsoft.com/office/drawing/2014/main" id="{AABE6AFD-A47C-4E37-B185-362A4DAD61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0350" y="3057525"/>
            <a:ext cx="48577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29 // 12 → 2</a:t>
            </a:r>
          </a:p>
        </p:txBody>
      </p:sp>
      <p:sp>
        <p:nvSpPr>
          <p:cNvPr id="10" name="text-4-9">
            <a:extLst xmlns:a="http://schemas.openxmlformats.org/drawingml/2006/main">
              <a:ext uri="{FF2B5EF4-FFF2-40B4-BE49-F238E27FC236}">
                <a16:creationId xmlns:a16="http://schemas.microsoft.com/office/drawing/2014/main" id="{13AC9A69-9EDD-49BE-9930-64B3052D29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0350" y="3838575"/>
            <a:ext cx="48577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29 % 12 → 5</a:t>
            </a:r>
          </a:p>
        </p:txBody>
      </p:sp>
      <p:sp>
        <p:nvSpPr>
          <p:cNvPr id="11" name="text-4-10">
            <a:extLst xmlns:a="http://schemas.openxmlformats.org/drawingml/2006/main">
              <a:ext uri="{FF2B5EF4-FFF2-40B4-BE49-F238E27FC236}">
                <a16:creationId xmlns:a16="http://schemas.microsoft.com/office/drawing/2014/main" id="{E006E4A7-5E23-4CAF-A7F4-5C9E79E171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0350" y="4619625"/>
            <a:ext cx="48577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商数完整组，余数数剩余</a:t>
            </a:r>
          </a:p>
        </p:txBody>
      </p:sp>
      <p:sp>
        <p:nvSpPr>
          <p:cNvPr id="12" name="text-4-11">
            <a:extLst xmlns:a="http://schemas.openxmlformats.org/drawingml/2006/main">
              <a:ext uri="{FF2B5EF4-FFF2-40B4-BE49-F238E27FC236}">
                <a16:creationId xmlns:a16="http://schemas.microsoft.com/office/drawing/2014/main" id="{2F1A2889-32E9-4987-821F-8A88A505FA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5857875"/>
            <a:ext cx="1071562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02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02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rPr>
              <a:t>核对关系：人数＝座位×商＋余数。</a:t>
            </a:r>
          </a:p>
        </p:txBody>
      </p:sp>
    </p:spTree>
    <p:extLst>
      <p:ext uri="{BB962C8B-B14F-4D97-AF65-F5344CB8AC3E}">
        <p14:creationId xmlns:p14="http://schemas.microsoft.com/office/powerpoint/2010/main" val="24018718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text-5-0">
            <a:extLst xmlns:a="http://schemas.openxmlformats.org/drawingml/2006/main">
              <a:ext uri="{FF2B5EF4-FFF2-40B4-BE49-F238E27FC236}">
                <a16:creationId xmlns:a16="http://schemas.microsoft.com/office/drawing/2014/main" id="{EAABA8C2-FC3B-4F1D-831E-796DFC6192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19125"/>
            <a:ext cx="1080135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满车数、余数与车数</a:t>
            </a:r>
          </a:p>
        </p:txBody>
      </p:sp>
      <p:sp>
        <p:nvSpPr>
          <p:cNvPr id="2" name="text-5-1">
            <a:extLst xmlns:a="http://schemas.openxmlformats.org/drawingml/2006/main">
              <a:ext uri="{FF2B5EF4-FFF2-40B4-BE49-F238E27FC236}">
                <a16:creationId xmlns:a16="http://schemas.microsoft.com/office/drawing/2014/main" id="{746B10D1-684D-436F-9B00-5C24FD2C04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53175"/>
            <a:ext cx="7143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rPr>
              <a:t>第 02 课</a:t>
            </a:r>
          </a:p>
        </p:txBody>
      </p:sp>
      <p:sp>
        <p:nvSpPr>
          <p:cNvPr id="3" name="text-5-2">
            <a:extLst xmlns:a="http://schemas.openxmlformats.org/drawingml/2006/main">
              <a:ext uri="{FF2B5EF4-FFF2-40B4-BE49-F238E27FC236}">
                <a16:creationId xmlns:a16="http://schemas.microsoft.com/office/drawing/2014/main" id="{19E59907-408B-4396-BF8F-A2DF816E24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15675" y="6353175"/>
            <a:ext cx="419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pPr>
            <a:r>
              <a:rPr sz="1275" b="0">
                <a:solidFill>
                  <a:srgbClr val="5E716B"/>
                </a:solidFill>
                <a:latin typeface="Menlo"/>
                <a:ea typeface="Menlo"/>
                <a:cs typeface="Menlo"/>
              </a:rPr>
              <a:t>05</a:t>
            </a:r>
          </a:p>
        </p:txBody>
      </p:sp>
      <p:sp>
        <p:nvSpPr>
          <p:cNvPr id="4" name="text-5-3">
            <a:extLst xmlns:a="http://schemas.openxmlformats.org/drawingml/2006/main">
              <a:ext uri="{FF2B5EF4-FFF2-40B4-BE49-F238E27FC236}">
                <a16:creationId xmlns:a16="http://schemas.microsoft.com/office/drawing/2014/main" id="{8E76E996-85AD-4484-B492-9768B29B1D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743075"/>
            <a:ext cx="78105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62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62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pPr>
            <a:r>
              <a:rPr sz="2625" b="0">
                <a:solidFill>
                  <a:srgbClr val="173632"/>
                </a:solidFill>
                <a:latin typeface="Menlo"/>
                <a:ea typeface="Menlo"/>
                <a:cs typeface="Menlo"/>
              </a:rPr>
              <a:t>students = 29</a:t>
            </a:r>
          </a:p>
        </p:txBody>
      </p:sp>
      <p:sp>
        <p:nvSpPr>
          <p:cNvPr id="5" name="text-5-4">
            <a:extLst xmlns:a="http://schemas.openxmlformats.org/drawingml/2006/main">
              <a:ext uri="{FF2B5EF4-FFF2-40B4-BE49-F238E27FC236}">
                <a16:creationId xmlns:a16="http://schemas.microsoft.com/office/drawing/2014/main" id="{277D3CBB-3F07-44D1-95B3-4DBD87926F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295525"/>
            <a:ext cx="78105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62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62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pPr>
            <a:r>
              <a:rPr sz="2625" b="0">
                <a:solidFill>
                  <a:srgbClr val="173632"/>
                </a:solidFill>
                <a:latin typeface="Menlo"/>
                <a:ea typeface="Menlo"/>
                <a:cs typeface="Menlo"/>
              </a:rPr>
              <a:t>seats = 12</a:t>
            </a:r>
          </a:p>
        </p:txBody>
      </p:sp>
      <p:sp>
        <p:nvSpPr>
          <p:cNvPr id="6" name="text-5-5">
            <a:extLst xmlns:a="http://schemas.openxmlformats.org/drawingml/2006/main">
              <a:ext uri="{FF2B5EF4-FFF2-40B4-BE49-F238E27FC236}">
                <a16:creationId xmlns:a16="http://schemas.microsoft.com/office/drawing/2014/main" id="{94A237A1-23DF-4ABE-A476-912C22525F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847975"/>
            <a:ext cx="78105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62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62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pPr>
            <a:r>
              <a:rPr sz="2625" b="0">
                <a:solidFill>
                  <a:srgbClr val="173632"/>
                </a:solidFill>
                <a:latin typeface="Menlo"/>
                <a:ea typeface="Menlo"/>
                <a:cs typeface="Menlo"/>
              </a:rPr>
              <a:t>full = students // seats</a:t>
            </a:r>
          </a:p>
        </p:txBody>
      </p:sp>
      <p:sp>
        <p:nvSpPr>
          <p:cNvPr id="7" name="text-5-6">
            <a:extLst xmlns:a="http://schemas.openxmlformats.org/drawingml/2006/main">
              <a:ext uri="{FF2B5EF4-FFF2-40B4-BE49-F238E27FC236}">
                <a16:creationId xmlns:a16="http://schemas.microsoft.com/office/drawing/2014/main" id="{42D1603A-CE83-49D6-83F9-C8EA0B0B5C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400425"/>
            <a:ext cx="78105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62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62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pPr>
            <a:r>
              <a:rPr sz="2625" b="0">
                <a:solidFill>
                  <a:srgbClr val="173632"/>
                </a:solidFill>
                <a:latin typeface="Menlo"/>
                <a:ea typeface="Menlo"/>
                <a:cs typeface="Menlo"/>
              </a:rPr>
              <a:t>left = students % seats</a:t>
            </a:r>
          </a:p>
        </p:txBody>
      </p:sp>
      <p:sp>
        <p:nvSpPr>
          <p:cNvPr id="8" name="text-5-7">
            <a:extLst xmlns:a="http://schemas.openxmlformats.org/drawingml/2006/main">
              <a:ext uri="{FF2B5EF4-FFF2-40B4-BE49-F238E27FC236}">
                <a16:creationId xmlns:a16="http://schemas.microsoft.com/office/drawing/2014/main" id="{99CC97D7-D3AF-4B37-AD4C-7E26355A0A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952875"/>
            <a:ext cx="78105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62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625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pPr>
            <a:r>
              <a:rPr sz="2625" b="0">
                <a:solidFill>
                  <a:srgbClr val="173632"/>
                </a:solidFill>
                <a:latin typeface="Menlo"/>
                <a:ea typeface="Menlo"/>
                <a:cs typeface="Menlo"/>
              </a:rPr>
              <a:t>print(full, left)</a:t>
            </a:r>
          </a:p>
        </p:txBody>
      </p:sp>
      <p:sp>
        <p:nvSpPr>
          <p:cNvPr id="9" name="text-5-8">
            <a:extLst xmlns:a="http://schemas.openxmlformats.org/drawingml/2006/main">
              <a:ext uri="{FF2B5EF4-FFF2-40B4-BE49-F238E27FC236}">
                <a16:creationId xmlns:a16="http://schemas.microsoft.com/office/drawing/2014/main" id="{A3445CFA-33C9-459A-A25B-7C15267AC5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266950"/>
            <a:ext cx="2647950" cy="981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0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0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rPr>
              <a:t>数据区：人数、座位</a:t>
            </a:r>
          </a:p>
        </p:txBody>
      </p:sp>
      <p:sp>
        <p:nvSpPr>
          <p:cNvPr id="10" name="text-5-9">
            <a:extLst xmlns:a="http://schemas.openxmlformats.org/drawingml/2006/main">
              <a:ext uri="{FF2B5EF4-FFF2-40B4-BE49-F238E27FC236}">
                <a16:creationId xmlns:a16="http://schemas.microsoft.com/office/drawing/2014/main" id="{0D4DE6FA-E1EA-4C11-8B23-050D5CB162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3438525"/>
            <a:ext cx="2647950" cy="981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0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0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rPr>
              <a:t>计算区：商与余数</a:t>
            </a:r>
          </a:p>
        </p:txBody>
      </p:sp>
      <p:sp>
        <p:nvSpPr>
          <p:cNvPr id="11" name="text-5-10">
            <a:extLst xmlns:a="http://schemas.openxmlformats.org/drawingml/2006/main">
              <a:ext uri="{FF2B5EF4-FFF2-40B4-BE49-F238E27FC236}">
                <a16:creationId xmlns:a16="http://schemas.microsoft.com/office/drawing/2014/main" id="{57A7D332-6EE2-4A47-A09D-FF546D3608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4610100"/>
            <a:ext cx="2647950" cy="981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0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0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rPr>
              <a:t>输出区：显示结果</a:t>
            </a:r>
          </a:p>
        </p:txBody>
      </p:sp>
      <p:sp>
        <p:nvSpPr>
          <p:cNvPr id="12" name="text-5-11">
            <a:extLst xmlns:a="http://schemas.openxmlformats.org/drawingml/2006/main">
              <a:ext uri="{FF2B5EF4-FFF2-40B4-BE49-F238E27FC236}">
                <a16:creationId xmlns:a16="http://schemas.microsoft.com/office/drawing/2014/main" id="{850D4C8C-1BE6-4737-8BAC-79C4AD5BE2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5857875"/>
            <a:ext cx="107061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02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02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rPr>
              <a:t>预测后运行：输出2 5，分别表示满车与余下人数。</a:t>
            </a:r>
          </a:p>
        </p:txBody>
      </p:sp>
    </p:spTree>
    <p:extLst>
      <p:ext uri="{BB962C8B-B14F-4D97-AF65-F5344CB8AC3E}">
        <p14:creationId xmlns:p14="http://schemas.microsoft.com/office/powerpoint/2010/main" val="582820341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text-6-0">
            <a:extLst xmlns:a="http://schemas.openxmlformats.org/drawingml/2006/main">
              <a:ext uri="{FF2B5EF4-FFF2-40B4-BE49-F238E27FC236}">
                <a16:creationId xmlns:a16="http://schemas.microsoft.com/office/drawing/2014/main" id="{D930965A-41F3-4316-9E4D-4BC1131D0D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19125"/>
            <a:ext cx="1080135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整除边界的前后</a:t>
            </a:r>
          </a:p>
        </p:txBody>
      </p:sp>
      <p:sp>
        <p:nvSpPr>
          <p:cNvPr id="2" name="text-6-1">
            <a:extLst xmlns:a="http://schemas.openxmlformats.org/drawingml/2006/main">
              <a:ext uri="{FF2B5EF4-FFF2-40B4-BE49-F238E27FC236}">
                <a16:creationId xmlns:a16="http://schemas.microsoft.com/office/drawing/2014/main" id="{CD64D91A-F781-45D2-94CB-B62C096285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53175"/>
            <a:ext cx="7143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rPr>
              <a:t>第 02 课</a:t>
            </a:r>
          </a:p>
        </p:txBody>
      </p:sp>
      <p:sp>
        <p:nvSpPr>
          <p:cNvPr id="3" name="text-6-2">
            <a:extLst xmlns:a="http://schemas.openxmlformats.org/drawingml/2006/main">
              <a:ext uri="{FF2B5EF4-FFF2-40B4-BE49-F238E27FC236}">
                <a16:creationId xmlns:a16="http://schemas.microsoft.com/office/drawing/2014/main" id="{E5EF7CCA-D6E0-46DC-B90E-3A3BD92694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15675" y="6353175"/>
            <a:ext cx="419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pPr>
            <a:r>
              <a:rPr sz="1275" b="0">
                <a:solidFill>
                  <a:srgbClr val="5E716B"/>
                </a:solidFill>
                <a:latin typeface="Menlo"/>
                <a:ea typeface="Menlo"/>
                <a:cs typeface="Menlo"/>
              </a:rPr>
              <a:t>06</a:t>
            </a:r>
          </a:p>
        </p:txBody>
      </p:sp>
      <p:graphicFrame>
        <p:nvGraphicFrame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B386E45-7265-47B4-AE27-D4753221CD4B}"/>
              </a:ext>
            </a:extLst>
          </p:cNvPr>
          <p:cNvGraphicFramePr/>
          <p:nvPr/>
        </p:nvGraphicFramePr>
        <p:xfrm>
          <a:off xmlns:a="http://schemas.openxmlformats.org/drawingml/2006/main" x="685800" y="2000250"/>
          <a:ext xmlns:a="http://schemas.openxmlformats.org/drawingml/2006/main" cx="10763250" cy="3048000"/>
        </p:xfrm>
        <a:graphic xmlns:a="http://schemas.openxmlformats.org/drawingml/2006/main">
          <a:graphicData uri="http://schemas.openxmlformats.org/drawingml/2006/table">
            <a:tbl>
              <a:tblPr firstRow="0" bandRow="0"/>
              <a:tblGrid>
                <a:gridCol w="3524250"/>
                <a:gridCol w="3619500"/>
                <a:gridCol w="3619500"/>
              </a:tblGrid>
              <a:tr h="609600"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1875" b="1">
                          <a:solidFill>
                            <a:srgbClr val="FFFFFF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人数／12座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CD8D0"/>
                      </a:solidFill>
                      <a:prstDash val="solid"/>
                    </a:lnL>
                    <a:lnR w="9525">
                      <a:solidFill>
                        <a:srgbClr val="CCD8D0"/>
                      </a:solidFill>
                      <a:prstDash val="solid"/>
                    </a:lnR>
                    <a:lnT w="9525">
                      <a:solidFill>
                        <a:srgbClr val="CCD8D0"/>
                      </a:solidFill>
                      <a:prstDash val="solid"/>
                    </a:lnT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143D36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1875" b="1">
                          <a:solidFill>
                            <a:srgbClr val="FFFFFF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满车数与余数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T w="9525">
                      <a:solidFill>
                        <a:srgbClr val="CCD8D0"/>
                      </a:solidFill>
                      <a:prstDash val="solid"/>
                    </a:lnT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143D36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1875" b="1">
                          <a:solidFill>
                            <a:srgbClr val="FFFFFF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刚好够用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T w="9525">
                      <a:solidFill>
                        <a:srgbClr val="CCD8D0"/>
                      </a:solidFill>
                      <a:prstDash val="solid"/>
                    </a:lnT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143D36"/>
                    </a:solidFill>
                  </a:tcPr>
                </a:tc>
              </a:tr>
              <a:tr h="609600"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0人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CD8D0"/>
                      </a:solidFill>
                      <a:prstDash val="solid"/>
                    </a:lnL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0，0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0辆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609600"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23人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CD8D0"/>
                      </a:solidFill>
                      <a:prstDash val="solid"/>
                    </a:lnL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E6EEE7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1，11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E6EEE7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2辆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E6EEE7"/>
                    </a:solidFill>
                  </a:tcPr>
                </a:tc>
              </a:tr>
              <a:tr h="609600"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24人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CD8D0"/>
                      </a:solidFill>
                      <a:prstDash val="solid"/>
                    </a:lnL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2，0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2辆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609600"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25人</a:t>
                      </a:r>
                    </a:p>
                  </a:txBody>
                  <a:tcPr marL="91440" marR="91440" marT="45720" marB="45720" anchor="ctr">
                    <a:lnL w="9525">
                      <a:solidFill>
                        <a:srgbClr val="CCD8D0"/>
                      </a:solidFill>
                      <a:prstDash val="solid"/>
                    </a:lnL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E6EEE7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2，1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E6EEE7"/>
                    </a:solidFill>
                  </a:tcPr>
                </a:tc>
                <a:tc>
                  <a:txBody>
                    <a:bodyPr lIns="95250" tIns="95250" rIns="95250" bIns="9525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73632"/>
                          </a:solidFill>
                          <a:latin typeface="Hiragino Sans GB"/>
                          <a:ea typeface="Hiragino Sans GB"/>
                          <a:cs typeface="Hiragino Sans GB"/>
                        </a:rPr>
                        <a:t>3辆</a:t>
                      </a:r>
                    </a:p>
                  </a:txBody>
                  <a:tcPr marL="91440" marR="91440" marT="45720" marB="45720" anchor="ctr">
                    <a:lnR w="9525">
                      <a:solidFill>
                        <a:srgbClr val="CCD8D0"/>
                      </a:solidFill>
                      <a:prstDash val="solid"/>
                    </a:lnR>
                    <a:lnB w="9525">
                      <a:solidFill>
                        <a:srgbClr val="CCD8D0"/>
                      </a:solidFill>
                      <a:prstDash val="solid"/>
                    </a:lnB>
                    <a:solidFill>
                      <a:srgbClr val="E6EEE7"/>
                    </a:solidFill>
                  </a:tcPr>
                </a:tc>
              </a:tr>
            </a:tbl>
          </a:graphicData>
        </a:graphic>
      </p:graphicFrame>
      <p:sp>
        <p:nvSpPr>
          <p:cNvPr id="5" name="text-6-3">
            <a:extLst xmlns:a="http://schemas.openxmlformats.org/drawingml/2006/main">
              <a:ext uri="{FF2B5EF4-FFF2-40B4-BE49-F238E27FC236}">
                <a16:creationId xmlns:a16="http://schemas.microsoft.com/office/drawing/2014/main" id="{A2686775-83E5-4EF9-920E-408067ADEE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5857875"/>
            <a:ext cx="1073467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100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rPr>
              <a:t>优先检查：整倍数前、整倍数、刚多一个。</a:t>
            </a:r>
          </a:p>
        </p:txBody>
      </p:sp>
    </p:spTree>
    <p:extLst>
      <p:ext uri="{BB962C8B-B14F-4D97-AF65-F5344CB8AC3E}">
        <p14:creationId xmlns:p14="http://schemas.microsoft.com/office/powerpoint/2010/main" val="1864980121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text-7-0">
            <a:extLst xmlns:a="http://schemas.openxmlformats.org/drawingml/2006/main">
              <a:ext uri="{FF2B5EF4-FFF2-40B4-BE49-F238E27FC236}">
                <a16:creationId xmlns:a16="http://schemas.microsoft.com/office/drawing/2014/main" id="{A2B6331B-EA18-48F0-87AF-D5A0D78FE4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19125"/>
            <a:ext cx="1080135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计算够用的车数</a:t>
            </a:r>
          </a:p>
        </p:txBody>
      </p:sp>
      <p:sp>
        <p:nvSpPr>
          <p:cNvPr id="2" name="text-7-1">
            <a:extLst xmlns:a="http://schemas.openxmlformats.org/drawingml/2006/main">
              <a:ext uri="{FF2B5EF4-FFF2-40B4-BE49-F238E27FC236}">
                <a16:creationId xmlns:a16="http://schemas.microsoft.com/office/drawing/2014/main" id="{57118D1D-4B2E-4E9F-877F-13B19478FE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53175"/>
            <a:ext cx="7143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rPr>
              <a:t>第 02 课</a:t>
            </a:r>
          </a:p>
        </p:txBody>
      </p:sp>
      <p:sp>
        <p:nvSpPr>
          <p:cNvPr id="3" name="text-7-2">
            <a:extLst xmlns:a="http://schemas.openxmlformats.org/drawingml/2006/main">
              <a:ext uri="{FF2B5EF4-FFF2-40B4-BE49-F238E27FC236}">
                <a16:creationId xmlns:a16="http://schemas.microsoft.com/office/drawing/2014/main" id="{DAEA9BF1-D185-48BE-A71B-E30533EC54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15675" y="6353175"/>
            <a:ext cx="419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pPr>
            <a:r>
              <a:rPr sz="1275" b="0">
                <a:solidFill>
                  <a:srgbClr val="5E716B"/>
                </a:solidFill>
                <a:latin typeface="Menlo"/>
                <a:ea typeface="Menlo"/>
                <a:cs typeface="Menlo"/>
              </a:rPr>
              <a:t>07</a:t>
            </a:r>
          </a:p>
        </p:txBody>
      </p:sp>
      <p:sp>
        <p:nvSpPr>
          <p:cNvPr id="4" name="text-7-3">
            <a:extLst xmlns:a="http://schemas.openxmlformats.org/drawingml/2006/main">
              <a:ext uri="{FF2B5EF4-FFF2-40B4-BE49-F238E27FC236}">
                <a16:creationId xmlns:a16="http://schemas.microsoft.com/office/drawing/2014/main" id="{2BF35A00-F72C-4381-A180-878A10E21A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743075"/>
            <a:ext cx="78105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550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550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pPr>
            <a:r>
              <a:rPr sz="2550" b="0">
                <a:solidFill>
                  <a:srgbClr val="173632"/>
                </a:solidFill>
                <a:latin typeface="Menlo"/>
                <a:ea typeface="Menlo"/>
                <a:cs typeface="Menlo"/>
              </a:rPr>
              <a:t>students = 29</a:t>
            </a:r>
          </a:p>
        </p:txBody>
      </p:sp>
      <p:sp>
        <p:nvSpPr>
          <p:cNvPr id="5" name="text-7-4">
            <a:extLst xmlns:a="http://schemas.openxmlformats.org/drawingml/2006/main">
              <a:ext uri="{FF2B5EF4-FFF2-40B4-BE49-F238E27FC236}">
                <a16:creationId xmlns:a16="http://schemas.microsoft.com/office/drawing/2014/main" id="{701A53C7-6DD0-43ED-A506-1E6F91EBEF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295525"/>
            <a:ext cx="78105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550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550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pPr>
            <a:r>
              <a:rPr sz="2550" b="0">
                <a:solidFill>
                  <a:srgbClr val="173632"/>
                </a:solidFill>
                <a:latin typeface="Menlo"/>
                <a:ea typeface="Menlo"/>
                <a:cs typeface="Menlo"/>
              </a:rPr>
              <a:t>seats = 12</a:t>
            </a:r>
          </a:p>
        </p:txBody>
      </p:sp>
      <p:sp>
        <p:nvSpPr>
          <p:cNvPr id="6" name="text-7-5">
            <a:extLst xmlns:a="http://schemas.openxmlformats.org/drawingml/2006/main">
              <a:ext uri="{FF2B5EF4-FFF2-40B4-BE49-F238E27FC236}">
                <a16:creationId xmlns:a16="http://schemas.microsoft.com/office/drawing/2014/main" id="{CF04BCB5-FF75-4A0B-9169-291339F1D4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847975"/>
            <a:ext cx="78105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550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550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pPr>
            <a:r>
              <a:rPr sz="2550" b="0">
                <a:solidFill>
                  <a:srgbClr val="173632"/>
                </a:solidFill>
                <a:latin typeface="Menlo"/>
                <a:ea typeface="Menlo"/>
                <a:cs typeface="Menlo"/>
              </a:rPr>
              <a:t>buses = (students + seats - 1) // seats</a:t>
            </a:r>
          </a:p>
        </p:txBody>
      </p:sp>
      <p:sp>
        <p:nvSpPr>
          <p:cNvPr id="7" name="text-7-6">
            <a:extLst xmlns:a="http://schemas.openxmlformats.org/drawingml/2006/main">
              <a:ext uri="{FF2B5EF4-FFF2-40B4-BE49-F238E27FC236}">
                <a16:creationId xmlns:a16="http://schemas.microsoft.com/office/drawing/2014/main" id="{EFD99F46-76AE-4CED-8BF6-E33A9552E4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400425"/>
            <a:ext cx="78105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550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550" b="0">
                <a:solidFill>
                  <a:srgbClr val="173632"/>
                </a:solidFill>
                <a:latin typeface="Menlo"/>
                <a:ea typeface="Menlo"/>
                <a:cs typeface="Menlo"/>
              </a:defRPr>
            </a:pPr>
            <a:r>
              <a:rPr sz="2550" b="0">
                <a:solidFill>
                  <a:srgbClr val="173632"/>
                </a:solidFill>
                <a:latin typeface="Menlo"/>
                <a:ea typeface="Menlo"/>
                <a:cs typeface="Menlo"/>
              </a:rPr>
              <a:t>print(buses)</a:t>
            </a:r>
          </a:p>
        </p:txBody>
      </p:sp>
      <p:sp>
        <p:nvSpPr>
          <p:cNvPr id="8" name="text-7-7">
            <a:extLst xmlns:a="http://schemas.openxmlformats.org/drawingml/2006/main">
              <a:ext uri="{FF2B5EF4-FFF2-40B4-BE49-F238E27FC236}">
                <a16:creationId xmlns:a16="http://schemas.microsoft.com/office/drawing/2014/main" id="{9E3E0C03-ECAE-4D82-8BDA-BDB1EE9551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266950"/>
            <a:ext cx="2647950" cy="981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0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0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rPr>
              <a:t>先加座位再减1</a:t>
            </a:r>
          </a:p>
        </p:txBody>
      </p:sp>
      <p:sp>
        <p:nvSpPr>
          <p:cNvPr id="9" name="text-7-8">
            <a:extLst xmlns:a="http://schemas.openxmlformats.org/drawingml/2006/main">
              <a:ext uri="{FF2B5EF4-FFF2-40B4-BE49-F238E27FC236}">
                <a16:creationId xmlns:a16="http://schemas.microsoft.com/office/drawing/2014/main" id="{104516D7-3F2A-4F49-A9BE-0DE766C81B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3438525"/>
            <a:ext cx="2647950" cy="981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0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0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rPr>
              <a:t>最后取整数商</a:t>
            </a:r>
          </a:p>
        </p:txBody>
      </p:sp>
      <p:sp>
        <p:nvSpPr>
          <p:cNvPr id="10" name="text-7-9">
            <a:extLst xmlns:a="http://schemas.openxmlformats.org/drawingml/2006/main">
              <a:ext uri="{FF2B5EF4-FFF2-40B4-BE49-F238E27FC236}">
                <a16:creationId xmlns:a16="http://schemas.microsoft.com/office/drawing/2014/main" id="{43AC3C79-E280-4958-921E-0C7B4D08E8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4610100"/>
            <a:ext cx="2647950" cy="981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0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0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rPr>
              <a:t>只用于规定输入范围</a:t>
            </a:r>
          </a:p>
        </p:txBody>
      </p:sp>
      <p:sp>
        <p:nvSpPr>
          <p:cNvPr id="11" name="text-7-10">
            <a:extLst xmlns:a="http://schemas.openxmlformats.org/drawingml/2006/main">
              <a:ext uri="{FF2B5EF4-FFF2-40B4-BE49-F238E27FC236}">
                <a16:creationId xmlns:a16="http://schemas.microsoft.com/office/drawing/2014/main" id="{B7C61244-4447-404D-83A8-D156D2DA8D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5857875"/>
            <a:ext cx="107061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02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02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rPr>
              <a:t>括号先计算；29人、每车12座，输出3。</a:t>
            </a:r>
          </a:p>
        </p:txBody>
      </p:sp>
    </p:spTree>
    <p:extLst>
      <p:ext uri="{BB962C8B-B14F-4D97-AF65-F5344CB8AC3E}">
        <p14:creationId xmlns:p14="http://schemas.microsoft.com/office/powerpoint/2010/main" val="244164230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143D3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text-8-0">
            <a:extLst xmlns:a="http://schemas.openxmlformats.org/drawingml/2006/main">
              <a:ext uri="{FF2B5EF4-FFF2-40B4-BE49-F238E27FC236}">
                <a16:creationId xmlns:a16="http://schemas.microsoft.com/office/drawing/2014/main" id="{775483B7-7A7B-4F0A-B03B-8429107DC9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95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650" b="1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650" b="1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650" b="1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rPr>
              <a:t>学生自主操作   8 分钟</a:t>
            </a:r>
          </a:p>
        </p:txBody>
      </p:sp>
      <p:sp>
        <p:nvSpPr>
          <p:cNvPr id="2" name="text-8-1">
            <a:extLst xmlns:a="http://schemas.openxmlformats.org/drawingml/2006/main">
              <a:ext uri="{FF2B5EF4-FFF2-40B4-BE49-F238E27FC236}">
                <a16:creationId xmlns:a16="http://schemas.microsoft.com/office/drawing/2014/main" id="{0816E995-9242-4462-86F7-398F989BCC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942975"/>
            <a:ext cx="1080135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450" b="1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3450" b="1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450" b="1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rPr>
              <a:t>5个小步</a:t>
            </a:r>
          </a:p>
        </p:txBody>
      </p:sp>
      <p:sp>
        <p:nvSpPr>
          <p:cNvPr id="3" name="text-8-2">
            <a:extLst xmlns:a="http://schemas.openxmlformats.org/drawingml/2006/main">
              <a:ext uri="{FF2B5EF4-FFF2-40B4-BE49-F238E27FC236}">
                <a16:creationId xmlns:a16="http://schemas.microsoft.com/office/drawing/2014/main" id="{ED04EB82-319F-40CD-BE05-70CD1CE046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53175"/>
            <a:ext cx="7143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275" b="0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rPr>
              <a:t>第 02 课</a:t>
            </a:r>
          </a:p>
        </p:txBody>
      </p:sp>
      <p:sp>
        <p:nvSpPr>
          <p:cNvPr id="4" name="text-8-3">
            <a:extLst xmlns:a="http://schemas.openxmlformats.org/drawingml/2006/main">
              <a:ext uri="{FF2B5EF4-FFF2-40B4-BE49-F238E27FC236}">
                <a16:creationId xmlns:a16="http://schemas.microsoft.com/office/drawing/2014/main" id="{F8BCF3CD-8944-4486-9471-039CC0C21C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15675" y="6353175"/>
            <a:ext cx="419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B9E4D3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B9E4D3"/>
                </a:solidFill>
                <a:latin typeface="Menlo"/>
                <a:ea typeface="Menlo"/>
                <a:cs typeface="Menlo"/>
              </a:defRPr>
            </a:pPr>
            <a:r>
              <a:rPr sz="1275" b="0">
                <a:solidFill>
                  <a:srgbClr val="B9E4D3"/>
                </a:solidFill>
                <a:latin typeface="Menlo"/>
                <a:ea typeface="Menlo"/>
                <a:cs typeface="Menlo"/>
              </a:rPr>
              <a:t>08</a:t>
            </a:r>
          </a:p>
        </p:txBody>
      </p:sp>
      <p:sp>
        <p:nvSpPr>
          <p:cNvPr id="5" name="text-8-4">
            <a:extLst xmlns:a="http://schemas.openxmlformats.org/drawingml/2006/main">
              <a:ext uri="{FF2B5EF4-FFF2-40B4-BE49-F238E27FC236}">
                <a16:creationId xmlns:a16="http://schemas.microsoft.com/office/drawing/2014/main" id="{59894061-0DF2-41CB-95F9-FDC1F03DE7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000250"/>
            <a:ext cx="59055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pPr>
            <a:r>
              <a:rPr sz="2100" b="1">
                <a:solidFill>
                  <a:srgbClr val="B9E4D3"/>
                </a:solidFill>
                <a:latin typeface="Menlo"/>
                <a:ea typeface="Menlo"/>
                <a:cs typeface="Menlo"/>
              </a:rPr>
              <a:t>01</a:t>
            </a:r>
          </a:p>
        </p:txBody>
      </p:sp>
      <p:sp>
        <p:nvSpPr>
          <p:cNvPr id="6" name="text-8-5">
            <a:extLst xmlns:a="http://schemas.openxmlformats.org/drawingml/2006/main">
              <a:ext uri="{FF2B5EF4-FFF2-40B4-BE49-F238E27FC236}">
                <a16:creationId xmlns:a16="http://schemas.microsoft.com/office/drawing/2014/main" id="{677FA091-99E6-4ACD-B86C-0EF5866AF3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" y="1981200"/>
            <a:ext cx="9867900" cy="581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rPr>
              <a:t>除法先看结果</a:t>
            </a:r>
          </a:p>
        </p:txBody>
      </p:sp>
      <p:sp>
        <p:nvSpPr>
          <p:cNvPr id="7" name="text-8-6">
            <a:extLst xmlns:a="http://schemas.openxmlformats.org/drawingml/2006/main">
              <a:ext uri="{FF2B5EF4-FFF2-40B4-BE49-F238E27FC236}">
                <a16:creationId xmlns:a16="http://schemas.microsoft.com/office/drawing/2014/main" id="{76403FA8-3EBC-4488-B01A-0CFC7C4D9F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676525"/>
            <a:ext cx="59055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pPr>
            <a:r>
              <a:rPr sz="2100" b="1">
                <a:solidFill>
                  <a:srgbClr val="B9E4D3"/>
                </a:solidFill>
                <a:latin typeface="Menlo"/>
                <a:ea typeface="Menlo"/>
                <a:cs typeface="Menlo"/>
              </a:rPr>
              <a:t>02</a:t>
            </a:r>
          </a:p>
        </p:txBody>
      </p:sp>
      <p:sp>
        <p:nvSpPr>
          <p:cNvPr id="8" name="text-8-7">
            <a:extLst xmlns:a="http://schemas.openxmlformats.org/drawingml/2006/main">
              <a:ext uri="{FF2B5EF4-FFF2-40B4-BE49-F238E27FC236}">
                <a16:creationId xmlns:a16="http://schemas.microsoft.com/office/drawing/2014/main" id="{3D0AF48F-CF6B-4CCE-9F5B-9B3F9B93DF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" y="2657475"/>
            <a:ext cx="9867900" cy="581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rPr>
              <a:t>只数满车</a:t>
            </a:r>
          </a:p>
        </p:txBody>
      </p:sp>
      <p:sp>
        <p:nvSpPr>
          <p:cNvPr id="9" name="text-8-8">
            <a:extLst xmlns:a="http://schemas.openxmlformats.org/drawingml/2006/main">
              <a:ext uri="{FF2B5EF4-FFF2-40B4-BE49-F238E27FC236}">
                <a16:creationId xmlns:a16="http://schemas.microsoft.com/office/drawing/2014/main" id="{2DE7A0C2-9249-4981-873B-9AEE47E5B4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352800"/>
            <a:ext cx="59055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pPr>
            <a:r>
              <a:rPr sz="2100" b="1">
                <a:solidFill>
                  <a:srgbClr val="B9E4D3"/>
                </a:solidFill>
                <a:latin typeface="Menlo"/>
                <a:ea typeface="Menlo"/>
                <a:cs typeface="Menlo"/>
              </a:rPr>
              <a:t>03</a:t>
            </a:r>
          </a:p>
        </p:txBody>
      </p:sp>
      <p:sp>
        <p:nvSpPr>
          <p:cNvPr id="10" name="text-8-9">
            <a:extLst xmlns:a="http://schemas.openxmlformats.org/drawingml/2006/main">
              <a:ext uri="{FF2B5EF4-FFF2-40B4-BE49-F238E27FC236}">
                <a16:creationId xmlns:a16="http://schemas.microsoft.com/office/drawing/2014/main" id="{F0B0D2B4-0800-49CB-B046-6744FBADA2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" y="3333750"/>
            <a:ext cx="9867900" cy="581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rPr>
              <a:t>还剩几个人</a:t>
            </a:r>
          </a:p>
        </p:txBody>
      </p:sp>
      <p:sp>
        <p:nvSpPr>
          <p:cNvPr id="11" name="text-8-10">
            <a:extLst xmlns:a="http://schemas.openxmlformats.org/drawingml/2006/main">
              <a:ext uri="{FF2B5EF4-FFF2-40B4-BE49-F238E27FC236}">
                <a16:creationId xmlns:a16="http://schemas.microsoft.com/office/drawing/2014/main" id="{4E3FA9C3-48C5-4957-B566-6C502C8F20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029075"/>
            <a:ext cx="59055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pPr>
            <a:r>
              <a:rPr sz="2100" b="1">
                <a:solidFill>
                  <a:srgbClr val="B9E4D3"/>
                </a:solidFill>
                <a:latin typeface="Menlo"/>
                <a:ea typeface="Menlo"/>
                <a:cs typeface="Menlo"/>
              </a:rPr>
              <a:t>04</a:t>
            </a:r>
          </a:p>
        </p:txBody>
      </p:sp>
      <p:sp>
        <p:nvSpPr>
          <p:cNvPr id="12" name="text-8-11">
            <a:extLst xmlns:a="http://schemas.openxmlformats.org/drawingml/2006/main">
              <a:ext uri="{FF2B5EF4-FFF2-40B4-BE49-F238E27FC236}">
                <a16:creationId xmlns:a16="http://schemas.microsoft.com/office/drawing/2014/main" id="{2004A97D-3FCD-43A4-8B4E-AFDE8DBC7B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" y="4010025"/>
            <a:ext cx="9867900" cy="581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rPr>
              <a:t>用变量数满车</a:t>
            </a:r>
          </a:p>
        </p:txBody>
      </p:sp>
      <p:sp>
        <p:nvSpPr>
          <p:cNvPr id="13" name="text-8-12">
            <a:extLst xmlns:a="http://schemas.openxmlformats.org/drawingml/2006/main">
              <a:ext uri="{FF2B5EF4-FFF2-40B4-BE49-F238E27FC236}">
                <a16:creationId xmlns:a16="http://schemas.microsoft.com/office/drawing/2014/main" id="{8DB8A654-9C5D-4ABC-A16B-2CFCC44100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705350"/>
            <a:ext cx="59055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pPr>
            <a:r>
              <a:rPr sz="2100" b="1">
                <a:solidFill>
                  <a:srgbClr val="B9E4D3"/>
                </a:solidFill>
                <a:latin typeface="Menlo"/>
                <a:ea typeface="Menlo"/>
                <a:cs typeface="Menlo"/>
              </a:rPr>
              <a:t>05</a:t>
            </a:r>
          </a:p>
        </p:txBody>
      </p:sp>
      <p:sp>
        <p:nvSpPr>
          <p:cNvPr id="14" name="text-8-13">
            <a:extLst xmlns:a="http://schemas.openxmlformats.org/drawingml/2006/main">
              <a:ext uri="{FF2B5EF4-FFF2-40B4-BE49-F238E27FC236}">
                <a16:creationId xmlns:a16="http://schemas.microsoft.com/office/drawing/2014/main" id="{B9373F11-F670-4FCE-8E3C-4C4A7ED51A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" y="4686300"/>
            <a:ext cx="9867900" cy="581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rPr>
              <a:t>算刚好够用的车</a:t>
            </a:r>
          </a:p>
        </p:txBody>
      </p:sp>
      <p:sp>
        <p:nvSpPr>
          <p:cNvPr id="15" name="text-8-14">
            <a:extLst xmlns:a="http://schemas.openxmlformats.org/drawingml/2006/main">
              <a:ext uri="{FF2B5EF4-FFF2-40B4-BE49-F238E27FC236}">
                <a16:creationId xmlns:a16="http://schemas.microsoft.com/office/drawing/2014/main" id="{85F1283C-724C-4839-B1C3-31953EE0BE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5848350"/>
            <a:ext cx="10715625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950" b="1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950" b="1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950" b="1" u="sng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  <a:hlinkClick xmlns:r="http://schemas.openxmlformats.org/officeDocument/2006/relationships" r:id="Re7ade851a1c94b1c"/>
              </a:rPr>
              <a:t>进入本课“学一学”</a:t>
            </a:r>
          </a:p>
        </p:txBody>
      </p:sp>
    </p:spTree>
    <p:extLst>
      <p:ext uri="{BB962C8B-B14F-4D97-AF65-F5344CB8AC3E}">
        <p14:creationId xmlns:p14="http://schemas.microsoft.com/office/powerpoint/2010/main" val="2047641910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143D3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text-9-0">
            <a:extLst xmlns:a="http://schemas.openxmlformats.org/drawingml/2006/main">
              <a:ext uri="{FF2B5EF4-FFF2-40B4-BE49-F238E27FC236}">
                <a16:creationId xmlns:a16="http://schemas.microsoft.com/office/drawing/2014/main" id="{21A1A324-D6F6-4E6A-B8BD-B880B8CED0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95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650" b="1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650" b="1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650" b="1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rPr>
              <a:t>学生自主操作   8 分钟</a:t>
            </a:r>
          </a:p>
        </p:txBody>
      </p:sp>
      <p:sp>
        <p:nvSpPr>
          <p:cNvPr id="2" name="text-9-1">
            <a:extLst xmlns:a="http://schemas.openxmlformats.org/drawingml/2006/main">
              <a:ext uri="{FF2B5EF4-FFF2-40B4-BE49-F238E27FC236}">
                <a16:creationId xmlns:a16="http://schemas.microsoft.com/office/drawing/2014/main" id="{FEF6C2DF-2B6A-4BD0-9A83-D85BC26E65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942975"/>
            <a:ext cx="1080135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450" b="1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3450" b="1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450" b="1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rPr>
              <a:t>研学大巴调度程序</a:t>
            </a:r>
          </a:p>
        </p:txBody>
      </p:sp>
      <p:sp>
        <p:nvSpPr>
          <p:cNvPr id="3" name="text-9-2">
            <a:extLst xmlns:a="http://schemas.openxmlformats.org/drawingml/2006/main">
              <a:ext uri="{FF2B5EF4-FFF2-40B4-BE49-F238E27FC236}">
                <a16:creationId xmlns:a16="http://schemas.microsoft.com/office/drawing/2014/main" id="{012B43AE-C8D9-41BD-8FF2-9FA8C9E12F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53175"/>
            <a:ext cx="7143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275" b="0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rPr>
              <a:t>第 02 课</a:t>
            </a:r>
          </a:p>
        </p:txBody>
      </p:sp>
      <p:sp>
        <p:nvSpPr>
          <p:cNvPr id="4" name="text-9-3">
            <a:extLst xmlns:a="http://schemas.openxmlformats.org/drawingml/2006/main">
              <a:ext uri="{FF2B5EF4-FFF2-40B4-BE49-F238E27FC236}">
                <a16:creationId xmlns:a16="http://schemas.microsoft.com/office/drawing/2014/main" id="{9C4EC644-AB53-4DD2-A1C3-519F1866E3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15675" y="6353175"/>
            <a:ext cx="419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B9E4D3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B9E4D3"/>
                </a:solidFill>
                <a:latin typeface="Menlo"/>
                <a:ea typeface="Menlo"/>
                <a:cs typeface="Menlo"/>
              </a:defRPr>
            </a:pPr>
            <a:r>
              <a:rPr sz="1275" b="0">
                <a:solidFill>
                  <a:srgbClr val="B9E4D3"/>
                </a:solidFill>
                <a:latin typeface="Menlo"/>
                <a:ea typeface="Menlo"/>
                <a:cs typeface="Menlo"/>
              </a:rPr>
              <a:t>09</a:t>
            </a:r>
          </a:p>
        </p:txBody>
      </p:sp>
      <p:sp>
        <p:nvSpPr>
          <p:cNvPr id="5" name="text-9-4">
            <a:extLst xmlns:a="http://schemas.openxmlformats.org/drawingml/2006/main">
              <a:ext uri="{FF2B5EF4-FFF2-40B4-BE49-F238E27FC236}">
                <a16:creationId xmlns:a16="http://schemas.microsoft.com/office/drawing/2014/main" id="{D41B3FBE-615C-438B-95C3-07ECE0E06E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000250"/>
            <a:ext cx="59055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pPr>
            <a:r>
              <a:rPr sz="2100" b="1">
                <a:solidFill>
                  <a:srgbClr val="B9E4D3"/>
                </a:solidFill>
                <a:latin typeface="Menlo"/>
                <a:ea typeface="Menlo"/>
                <a:cs typeface="Menlo"/>
              </a:rPr>
              <a:t>01</a:t>
            </a:r>
          </a:p>
        </p:txBody>
      </p:sp>
      <p:sp>
        <p:nvSpPr>
          <p:cNvPr id="6" name="text-9-5">
            <a:extLst xmlns:a="http://schemas.openxmlformats.org/drawingml/2006/main">
              <a:ext uri="{FF2B5EF4-FFF2-40B4-BE49-F238E27FC236}">
                <a16:creationId xmlns:a16="http://schemas.microsoft.com/office/drawing/2014/main" id="{4D6908CA-319F-4619-973B-09AC76D638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" y="1981200"/>
            <a:ext cx="98679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rPr>
              <a:t>读原题，保留本课约定变量名</a:t>
            </a:r>
          </a:p>
        </p:txBody>
      </p:sp>
      <p:sp>
        <p:nvSpPr>
          <p:cNvPr id="7" name="text-9-6">
            <a:extLst xmlns:a="http://schemas.openxmlformats.org/drawingml/2006/main">
              <a:ext uri="{FF2B5EF4-FFF2-40B4-BE49-F238E27FC236}">
                <a16:creationId xmlns:a16="http://schemas.microsoft.com/office/drawing/2014/main" id="{BEA01B43-E99A-412D-8E26-ECF369B7AF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876550"/>
            <a:ext cx="59055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pPr>
            <a:r>
              <a:rPr sz="2100" b="1">
                <a:solidFill>
                  <a:srgbClr val="B9E4D3"/>
                </a:solidFill>
                <a:latin typeface="Menlo"/>
                <a:ea typeface="Menlo"/>
                <a:cs typeface="Menlo"/>
              </a:rPr>
              <a:t>02</a:t>
            </a:r>
          </a:p>
        </p:txBody>
      </p:sp>
      <p:sp>
        <p:nvSpPr>
          <p:cNvPr id="8" name="text-9-7">
            <a:extLst xmlns:a="http://schemas.openxmlformats.org/drawingml/2006/main">
              <a:ext uri="{FF2B5EF4-FFF2-40B4-BE49-F238E27FC236}">
                <a16:creationId xmlns:a16="http://schemas.microsoft.com/office/drawing/2014/main" id="{553115A7-2CA5-4EAF-94CF-A71D212F24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" y="2857500"/>
            <a:ext cx="98679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rPr>
              <a:t>分别预测并运行40、41、47人</a:t>
            </a:r>
          </a:p>
        </p:txBody>
      </p:sp>
      <p:sp>
        <p:nvSpPr>
          <p:cNvPr id="9" name="text-9-8">
            <a:extLst xmlns:a="http://schemas.openxmlformats.org/drawingml/2006/main">
              <a:ext uri="{FF2B5EF4-FFF2-40B4-BE49-F238E27FC236}">
                <a16:creationId xmlns:a16="http://schemas.microsoft.com/office/drawing/2014/main" id="{8DFA5A60-B2D1-4417-92E5-560BBCC2F7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752850"/>
            <a:ext cx="59055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pPr>
            <a:r>
              <a:rPr sz="2100" b="1">
                <a:solidFill>
                  <a:srgbClr val="B9E4D3"/>
                </a:solidFill>
                <a:latin typeface="Menlo"/>
                <a:ea typeface="Menlo"/>
                <a:cs typeface="Menlo"/>
              </a:rPr>
              <a:t>03</a:t>
            </a:r>
          </a:p>
        </p:txBody>
      </p:sp>
      <p:sp>
        <p:nvSpPr>
          <p:cNvPr id="10" name="text-9-9">
            <a:extLst xmlns:a="http://schemas.openxmlformats.org/drawingml/2006/main">
              <a:ext uri="{FF2B5EF4-FFF2-40B4-BE49-F238E27FC236}">
                <a16:creationId xmlns:a16="http://schemas.microsoft.com/office/drawing/2014/main" id="{79E711BF-8219-4778-A178-5112457D19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" y="3733800"/>
            <a:ext cx="98679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rPr>
              <a:t>记录满车、余数和最终车数</a:t>
            </a:r>
          </a:p>
        </p:txBody>
      </p:sp>
      <p:sp>
        <p:nvSpPr>
          <p:cNvPr id="11" name="text-9-10">
            <a:extLst xmlns:a="http://schemas.openxmlformats.org/drawingml/2006/main">
              <a:ext uri="{FF2B5EF4-FFF2-40B4-BE49-F238E27FC236}">
                <a16:creationId xmlns:a16="http://schemas.microsoft.com/office/drawing/2014/main" id="{6CA2AE67-7942-4989-928A-F9AA5A8659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629150"/>
            <a:ext cx="59055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pPr>
            <a:r>
              <a:rPr sz="2100" b="1">
                <a:solidFill>
                  <a:srgbClr val="B9E4D3"/>
                </a:solidFill>
                <a:latin typeface="Menlo"/>
                <a:ea typeface="Menlo"/>
                <a:cs typeface="Menlo"/>
              </a:rPr>
              <a:t>04</a:t>
            </a:r>
          </a:p>
        </p:txBody>
      </p:sp>
      <p:sp>
        <p:nvSpPr>
          <p:cNvPr id="12" name="text-9-11">
            <a:extLst xmlns:a="http://schemas.openxmlformats.org/drawingml/2006/main">
              <a:ext uri="{FF2B5EF4-FFF2-40B4-BE49-F238E27FC236}">
                <a16:creationId xmlns:a16="http://schemas.microsoft.com/office/drawing/2014/main" id="{A48E8CAC-E29F-4234-9096-1A3C4A749E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" y="4610100"/>
            <a:ext cx="98679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rPr>
              <a:t>运行程序检测，再解释一组边界</a:t>
            </a:r>
          </a:p>
        </p:txBody>
      </p:sp>
      <p:sp>
        <p:nvSpPr>
          <p:cNvPr id="13" name="text-9-12">
            <a:extLst xmlns:a="http://schemas.openxmlformats.org/drawingml/2006/main">
              <a:ext uri="{FF2B5EF4-FFF2-40B4-BE49-F238E27FC236}">
                <a16:creationId xmlns:a16="http://schemas.microsoft.com/office/drawing/2014/main" id="{24124A43-6A37-488C-89C5-89F5DF1A3D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5848350"/>
            <a:ext cx="10715625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950" b="1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950" b="1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950" b="1" u="sng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  <a:hlinkClick xmlns:r="http://schemas.openxmlformats.org/officeDocument/2006/relationships" r:id="R886ca688d9264b80"/>
              </a:rPr>
              <a:t>进入本课“改一改 · 运行”</a:t>
            </a:r>
          </a:p>
        </p:txBody>
      </p:sp>
    </p:spTree>
    <p:extLst>
      <p:ext uri="{BB962C8B-B14F-4D97-AF65-F5344CB8AC3E}">
        <p14:creationId xmlns:p14="http://schemas.microsoft.com/office/powerpoint/2010/main" val="469787088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text-10-0">
            <a:extLst xmlns:a="http://schemas.openxmlformats.org/drawingml/2006/main">
              <a:ext uri="{FF2B5EF4-FFF2-40B4-BE49-F238E27FC236}">
                <a16:creationId xmlns:a16="http://schemas.microsoft.com/office/drawing/2014/main" id="{2A124D24-58F2-40A1-A32E-07A56482A6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19125"/>
            <a:ext cx="1080135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两种常见算法的反例</a:t>
            </a:r>
          </a:p>
        </p:txBody>
      </p:sp>
      <p:sp>
        <p:nvSpPr>
          <p:cNvPr id="2" name="text-10-1">
            <a:extLst xmlns:a="http://schemas.openxmlformats.org/drawingml/2006/main">
              <a:ext uri="{FF2B5EF4-FFF2-40B4-BE49-F238E27FC236}">
                <a16:creationId xmlns:a16="http://schemas.microsoft.com/office/drawing/2014/main" id="{849B1C0B-64BB-4470-839B-03985CD5FC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53175"/>
            <a:ext cx="7143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rPr>
              <a:t>第 02 课</a:t>
            </a:r>
          </a:p>
        </p:txBody>
      </p:sp>
      <p:sp>
        <p:nvSpPr>
          <p:cNvPr id="3" name="text-10-2">
            <a:extLst xmlns:a="http://schemas.openxmlformats.org/drawingml/2006/main">
              <a:ext uri="{FF2B5EF4-FFF2-40B4-BE49-F238E27FC236}">
                <a16:creationId xmlns:a16="http://schemas.microsoft.com/office/drawing/2014/main" id="{25953293-D664-4E7B-AC1E-7CDB66494C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15675" y="6353175"/>
            <a:ext cx="419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pPr>
            <a:r>
              <a:rPr sz="1275" b="0">
                <a:solidFill>
                  <a:srgbClr val="5E716B"/>
                </a:solidFill>
                <a:latin typeface="Menlo"/>
                <a:ea typeface="Menlo"/>
                <a:cs typeface="Menlo"/>
              </a:rPr>
              <a:t>10</a:t>
            </a:r>
          </a:p>
        </p:txBody>
      </p:sp>
      <p:sp>
        <p:nvSpPr>
          <p:cNvPr id="4" name="text-10-3">
            <a:extLst xmlns:a="http://schemas.openxmlformats.org/drawingml/2006/main">
              <a:ext uri="{FF2B5EF4-FFF2-40B4-BE49-F238E27FC236}">
                <a16:creationId xmlns:a16="http://schemas.microsoft.com/office/drawing/2014/main" id="{C9D92A35-D9C4-4C3C-8E09-25458F6443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028825"/>
            <a:ext cx="49530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550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550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550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rPr>
              <a:t>只取整除</a:t>
            </a:r>
          </a:p>
        </p:txBody>
      </p:sp>
      <p:sp>
        <p:nvSpPr>
          <p:cNvPr id="5" name="text-10-4">
            <a:extLst xmlns:a="http://schemas.openxmlformats.org/drawingml/2006/main">
              <a:ext uri="{FF2B5EF4-FFF2-40B4-BE49-F238E27FC236}">
                <a16:creationId xmlns:a16="http://schemas.microsoft.com/office/drawing/2014/main" id="{E16BE2B8-C6DF-448B-9256-33D1B3D549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028825"/>
            <a:ext cx="4857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550" b="1">
                <a:solidFill>
                  <a:srgbClr val="B45338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550" b="1">
                <a:solidFill>
                  <a:srgbClr val="B45338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550" b="1">
                <a:solidFill>
                  <a:srgbClr val="B45338"/>
                </a:solidFill>
                <a:latin typeface="Hiragino Sans GB"/>
                <a:ea typeface="Hiragino Sans GB"/>
                <a:cs typeface="Hiragino Sans GB"/>
              </a:rPr>
              <a:t>每次都加一</a:t>
            </a:r>
          </a:p>
        </p:txBody>
      </p:sp>
      <p:sp>
        <p:nvSpPr>
          <p:cNvPr id="6" name="text-10-5">
            <a:extLst xmlns:a="http://schemas.openxmlformats.org/drawingml/2006/main">
              <a:ext uri="{FF2B5EF4-FFF2-40B4-BE49-F238E27FC236}">
                <a16:creationId xmlns:a16="http://schemas.microsoft.com/office/drawing/2014/main" id="{EF7CF850-1995-48A5-814C-A0F0354343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057525"/>
            <a:ext cx="4943475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25 // 12 → 2</a:t>
            </a:r>
          </a:p>
        </p:txBody>
      </p:sp>
      <p:sp>
        <p:nvSpPr>
          <p:cNvPr id="7" name="text-10-6">
            <a:extLst xmlns:a="http://schemas.openxmlformats.org/drawingml/2006/main">
              <a:ext uri="{FF2B5EF4-FFF2-40B4-BE49-F238E27FC236}">
                <a16:creationId xmlns:a16="http://schemas.microsoft.com/office/drawing/2014/main" id="{96AE6D6A-B23F-4690-9D85-DBFE854C5D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838575"/>
            <a:ext cx="4943475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2辆只能坐24人</a:t>
            </a:r>
          </a:p>
        </p:txBody>
      </p:sp>
      <p:sp>
        <p:nvSpPr>
          <p:cNvPr id="8" name="text-10-7">
            <a:extLst xmlns:a="http://schemas.openxmlformats.org/drawingml/2006/main">
              <a:ext uri="{FF2B5EF4-FFF2-40B4-BE49-F238E27FC236}">
                <a16:creationId xmlns:a16="http://schemas.microsoft.com/office/drawing/2014/main" id="{19BCE2C1-E958-4822-A199-63EA483500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619625"/>
            <a:ext cx="4943475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余下1人无座</a:t>
            </a:r>
          </a:p>
        </p:txBody>
      </p:sp>
      <p:sp>
        <p:nvSpPr>
          <p:cNvPr id="9" name="text-10-8">
            <a:extLst xmlns:a="http://schemas.openxmlformats.org/drawingml/2006/main">
              <a:ext uri="{FF2B5EF4-FFF2-40B4-BE49-F238E27FC236}">
                <a16:creationId xmlns:a16="http://schemas.microsoft.com/office/drawing/2014/main" id="{67A46911-6137-4807-9615-F20C3AE6CE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0350" y="3057525"/>
            <a:ext cx="48577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24 // 12 + 1 → 3</a:t>
            </a:r>
          </a:p>
        </p:txBody>
      </p:sp>
      <p:sp>
        <p:nvSpPr>
          <p:cNvPr id="10" name="text-10-9">
            <a:extLst xmlns:a="http://schemas.openxmlformats.org/drawingml/2006/main">
              <a:ext uri="{FF2B5EF4-FFF2-40B4-BE49-F238E27FC236}">
                <a16:creationId xmlns:a16="http://schemas.microsoft.com/office/drawing/2014/main" id="{CF866E92-68B7-4BFC-B0C3-0899C69D0A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0350" y="3838575"/>
            <a:ext cx="48577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24人只需2辆</a:t>
            </a:r>
          </a:p>
        </p:txBody>
      </p:sp>
      <p:sp>
        <p:nvSpPr>
          <p:cNvPr id="11" name="text-10-10">
            <a:extLst xmlns:a="http://schemas.openxmlformats.org/drawingml/2006/main">
              <a:ext uri="{FF2B5EF4-FFF2-40B4-BE49-F238E27FC236}">
                <a16:creationId xmlns:a16="http://schemas.microsoft.com/office/drawing/2014/main" id="{B059B09E-FEE8-49AC-8AD0-1610B44C34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0350" y="4619625"/>
            <a:ext cx="48577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整除时多算一辆</a:t>
            </a:r>
          </a:p>
        </p:txBody>
      </p:sp>
      <p:sp>
        <p:nvSpPr>
          <p:cNvPr id="12" name="text-10-11">
            <a:extLst xmlns:a="http://schemas.openxmlformats.org/drawingml/2006/main">
              <a:ext uri="{FF2B5EF4-FFF2-40B4-BE49-F238E27FC236}">
                <a16:creationId xmlns:a16="http://schemas.microsoft.com/office/drawing/2014/main" id="{611911FA-4A57-4B53-BB41-76158A6A32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5857875"/>
            <a:ext cx="1071562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02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02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rPr>
              <a:t>先找反例，再判断算法是否符合规则。</a:t>
            </a:r>
          </a:p>
        </p:txBody>
      </p:sp>
    </p:spTree>
    <p:extLst>
      <p:ext uri="{BB962C8B-B14F-4D97-AF65-F5344CB8AC3E}">
        <p14:creationId xmlns:p14="http://schemas.microsoft.com/office/powerpoint/2010/main" val="217002965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text-11-0">
            <a:extLst xmlns:a="http://schemas.openxmlformats.org/drawingml/2006/main">
              <a:ext uri="{FF2B5EF4-FFF2-40B4-BE49-F238E27FC236}">
                <a16:creationId xmlns:a16="http://schemas.microsoft.com/office/drawing/2014/main" id="{32E3FF4B-9452-413A-9B49-68DFD7656F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19125"/>
            <a:ext cx="1080135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车数的边界检验</a:t>
            </a:r>
          </a:p>
        </p:txBody>
      </p:sp>
      <p:sp>
        <p:nvSpPr>
          <p:cNvPr id="2" name="text-11-1">
            <a:extLst xmlns:a="http://schemas.openxmlformats.org/drawingml/2006/main">
              <a:ext uri="{FF2B5EF4-FFF2-40B4-BE49-F238E27FC236}">
                <a16:creationId xmlns:a16="http://schemas.microsoft.com/office/drawing/2014/main" id="{DE60B25C-7169-4E39-8DC2-BCAA6CAB1C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53175"/>
            <a:ext cx="7143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rPr>
              <a:t>第 02 课</a:t>
            </a:r>
          </a:p>
        </p:txBody>
      </p:sp>
      <p:sp>
        <p:nvSpPr>
          <p:cNvPr id="3" name="text-11-2">
            <a:extLst xmlns:a="http://schemas.openxmlformats.org/drawingml/2006/main">
              <a:ext uri="{FF2B5EF4-FFF2-40B4-BE49-F238E27FC236}">
                <a16:creationId xmlns:a16="http://schemas.microsoft.com/office/drawing/2014/main" id="{04C56E8A-5115-426F-A7EA-20584959B7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15675" y="6353175"/>
            <a:ext cx="419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pPr>
            <a:r>
              <a:rPr sz="1275" b="0">
                <a:solidFill>
                  <a:srgbClr val="5E716B"/>
                </a:solidFill>
                <a:latin typeface="Menlo"/>
                <a:ea typeface="Menlo"/>
                <a:cs typeface="Menlo"/>
              </a:rPr>
              <a:t>11</a:t>
            </a:r>
          </a:p>
        </p:txBody>
      </p:sp>
      <p:sp>
        <p:nvSpPr>
          <p:cNvPr id="4" name="text-11-3">
            <a:extLst xmlns:a="http://schemas.openxmlformats.org/drawingml/2006/main">
              <a:ext uri="{FF2B5EF4-FFF2-40B4-BE49-F238E27FC236}">
                <a16:creationId xmlns:a16="http://schemas.microsoft.com/office/drawing/2014/main" id="{D2C9B5B0-8319-40BD-824C-5B8B55176A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2000250"/>
            <a:ext cx="1076325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9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9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9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rPr>
              <a:t>怎样用人数和座位，反查自己的车数？</a:t>
            </a:r>
          </a:p>
        </p:txBody>
      </p:sp>
      <p:sp>
        <p:nvSpPr>
          <p:cNvPr id="5" name="text-11-4">
            <a:extLst xmlns:a="http://schemas.openxmlformats.org/drawingml/2006/main">
              <a:ext uri="{FF2B5EF4-FFF2-40B4-BE49-F238E27FC236}">
                <a16:creationId xmlns:a16="http://schemas.microsoft.com/office/drawing/2014/main" id="{7297681A-0DD6-4FBB-AFE8-D84D979E8C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533775"/>
            <a:ext cx="1064895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全部车辆的座位是否足够？</a:t>
            </a:r>
          </a:p>
        </p:txBody>
      </p:sp>
      <p:sp>
        <p:nvSpPr>
          <p:cNvPr id="6" name="text-11-5">
            <a:extLst xmlns:a="http://schemas.openxmlformats.org/drawingml/2006/main">
              <a:ext uri="{FF2B5EF4-FFF2-40B4-BE49-F238E27FC236}">
                <a16:creationId xmlns:a16="http://schemas.microsoft.com/office/drawing/2014/main" id="{E6617B31-AED9-449C-96B8-39CE719526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333875"/>
            <a:ext cx="1064895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人数大于0时，少一辆还能坐下吗？</a:t>
            </a:r>
          </a:p>
        </p:txBody>
      </p:sp>
      <p:sp>
        <p:nvSpPr>
          <p:cNvPr id="7" name="text-11-6">
            <a:extLst xmlns:a="http://schemas.openxmlformats.org/drawingml/2006/main">
              <a:ext uri="{FF2B5EF4-FFF2-40B4-BE49-F238E27FC236}">
                <a16:creationId xmlns:a16="http://schemas.microsoft.com/office/drawing/2014/main" id="{2BE68DF8-24EA-4047-A83D-CFBEA6836F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133975"/>
            <a:ext cx="1064895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补测0人、1人和恰好坐满一车</a:t>
            </a:r>
          </a:p>
        </p:txBody>
      </p:sp>
    </p:spTree>
    <p:extLst>
      <p:ext uri="{BB962C8B-B14F-4D97-AF65-F5344CB8AC3E}">
        <p14:creationId xmlns:p14="http://schemas.microsoft.com/office/powerpoint/2010/main" val="430660626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text-12-0">
            <a:extLst xmlns:a="http://schemas.openxmlformats.org/drawingml/2006/main">
              <a:ext uri="{FF2B5EF4-FFF2-40B4-BE49-F238E27FC236}">
                <a16:creationId xmlns:a16="http://schemas.microsoft.com/office/drawing/2014/main" id="{61716CE8-127D-4372-8565-A7AB42AD57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19125"/>
            <a:ext cx="1080135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迁移：读本装箱</a:t>
            </a:r>
          </a:p>
        </p:txBody>
      </p:sp>
      <p:sp>
        <p:nvSpPr>
          <p:cNvPr id="2" name="text-12-1">
            <a:extLst xmlns:a="http://schemas.openxmlformats.org/drawingml/2006/main">
              <a:ext uri="{FF2B5EF4-FFF2-40B4-BE49-F238E27FC236}">
                <a16:creationId xmlns:a16="http://schemas.microsoft.com/office/drawing/2014/main" id="{FA220F12-416B-4CEA-BD11-B67467AC5C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53175"/>
            <a:ext cx="7143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rPr>
              <a:t>第 02 课</a:t>
            </a:r>
          </a:p>
        </p:txBody>
      </p:sp>
      <p:sp>
        <p:nvSpPr>
          <p:cNvPr id="3" name="text-12-2">
            <a:extLst xmlns:a="http://schemas.openxmlformats.org/drawingml/2006/main">
              <a:ext uri="{FF2B5EF4-FFF2-40B4-BE49-F238E27FC236}">
                <a16:creationId xmlns:a16="http://schemas.microsoft.com/office/drawing/2014/main" id="{2D13E5CE-BC49-49BE-9996-95012D794E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15675" y="6353175"/>
            <a:ext cx="419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pPr>
            <a:r>
              <a:rPr sz="1275" b="0">
                <a:solidFill>
                  <a:srgbClr val="5E716B"/>
                </a:solidFill>
                <a:latin typeface="Menlo"/>
                <a:ea typeface="Menlo"/>
                <a:cs typeface="Menlo"/>
              </a:rPr>
              <a:t>12</a:t>
            </a:r>
          </a:p>
        </p:txBody>
      </p:sp>
      <p:sp>
        <p:nvSpPr>
          <p:cNvPr id="4" name="text-12-3">
            <a:extLst xmlns:a="http://schemas.openxmlformats.org/drawingml/2006/main">
              <a:ext uri="{FF2B5EF4-FFF2-40B4-BE49-F238E27FC236}">
                <a16:creationId xmlns:a16="http://schemas.microsoft.com/office/drawing/2014/main" id="{1D22862F-1087-4A63-A089-0104B1B058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2000250"/>
            <a:ext cx="1076325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9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9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92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rPr>
              <a:t>58本读本，每箱16本，怎样刚好装下？</a:t>
            </a:r>
          </a:p>
        </p:txBody>
      </p:sp>
      <p:sp>
        <p:nvSpPr>
          <p:cNvPr id="5" name="text-12-4">
            <a:extLst xmlns:a="http://schemas.openxmlformats.org/drawingml/2006/main">
              <a:ext uri="{FF2B5EF4-FFF2-40B4-BE49-F238E27FC236}">
                <a16:creationId xmlns:a16="http://schemas.microsoft.com/office/drawing/2014/main" id="{6D986007-9A94-41F1-9C0D-109176C08C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533775"/>
            <a:ext cx="1064895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把“人／车”替换成“本／箱”</a:t>
            </a:r>
          </a:p>
        </p:txBody>
      </p:sp>
      <p:sp>
        <p:nvSpPr>
          <p:cNvPr id="6" name="text-12-5">
            <a:extLst xmlns:a="http://schemas.openxmlformats.org/drawingml/2006/main">
              <a:ext uri="{FF2B5EF4-FFF2-40B4-BE49-F238E27FC236}">
                <a16:creationId xmlns:a16="http://schemas.microsoft.com/office/drawing/2014/main" id="{F3423951-3E5D-4B38-BFD3-FBC0BCD6F0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333875"/>
            <a:ext cx="1064895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保留算法，修改变量含义和输出单位</a:t>
            </a:r>
          </a:p>
        </p:txBody>
      </p:sp>
      <p:sp>
        <p:nvSpPr>
          <p:cNvPr id="7" name="text-12-6">
            <a:extLst xmlns:a="http://schemas.openxmlformats.org/drawingml/2006/main">
              <a:ext uri="{FF2B5EF4-FFF2-40B4-BE49-F238E27FC236}">
                <a16:creationId xmlns:a16="http://schemas.microsoft.com/office/drawing/2014/main" id="{316A2C83-E0E7-4002-90B8-47BDBB1722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133975"/>
            <a:ext cx="1064895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32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再选择一组恰好装满的数据</a:t>
            </a:r>
          </a:p>
        </p:txBody>
      </p:sp>
    </p:spTree>
    <p:extLst>
      <p:ext uri="{BB962C8B-B14F-4D97-AF65-F5344CB8AC3E}">
        <p14:creationId xmlns:p14="http://schemas.microsoft.com/office/powerpoint/2010/main" val="788641908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143D3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text-13-0">
            <a:extLst xmlns:a="http://schemas.openxmlformats.org/drawingml/2006/main">
              <a:ext uri="{FF2B5EF4-FFF2-40B4-BE49-F238E27FC236}">
                <a16:creationId xmlns:a16="http://schemas.microsoft.com/office/drawing/2014/main" id="{720B88ED-F72B-4A07-9EE4-6D1DE77A44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95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650" b="1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650" b="1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650" b="1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rPr>
              <a:t>学生自主操作   4 分钟</a:t>
            </a:r>
          </a:p>
        </p:txBody>
      </p:sp>
      <p:sp>
        <p:nvSpPr>
          <p:cNvPr id="2" name="text-13-1">
            <a:extLst xmlns:a="http://schemas.openxmlformats.org/drawingml/2006/main">
              <a:ext uri="{FF2B5EF4-FFF2-40B4-BE49-F238E27FC236}">
                <a16:creationId xmlns:a16="http://schemas.microsoft.com/office/drawing/2014/main" id="{537BDC16-1DDC-4709-A66F-F0C7B55E37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942975"/>
            <a:ext cx="1080135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450" b="1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3450" b="1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450" b="1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rPr>
              <a:t>知识检测与自评</a:t>
            </a:r>
          </a:p>
        </p:txBody>
      </p:sp>
      <p:sp>
        <p:nvSpPr>
          <p:cNvPr id="3" name="text-13-2">
            <a:extLst xmlns:a="http://schemas.openxmlformats.org/drawingml/2006/main">
              <a:ext uri="{FF2B5EF4-FFF2-40B4-BE49-F238E27FC236}">
                <a16:creationId xmlns:a16="http://schemas.microsoft.com/office/drawing/2014/main" id="{E18EC487-30CF-45D1-BB00-3DC756E905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53175"/>
            <a:ext cx="7143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275" b="0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rPr>
              <a:t>第 02 课</a:t>
            </a:r>
          </a:p>
        </p:txBody>
      </p:sp>
      <p:sp>
        <p:nvSpPr>
          <p:cNvPr id="4" name="text-13-3">
            <a:extLst xmlns:a="http://schemas.openxmlformats.org/drawingml/2006/main">
              <a:ext uri="{FF2B5EF4-FFF2-40B4-BE49-F238E27FC236}">
                <a16:creationId xmlns:a16="http://schemas.microsoft.com/office/drawing/2014/main" id="{3F2E7DB8-FB29-4E1F-92E2-4FD25A3E01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15675" y="6353175"/>
            <a:ext cx="419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B9E4D3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B9E4D3"/>
                </a:solidFill>
                <a:latin typeface="Menlo"/>
                <a:ea typeface="Menlo"/>
                <a:cs typeface="Menlo"/>
              </a:defRPr>
            </a:pPr>
            <a:r>
              <a:rPr sz="1275" b="0">
                <a:solidFill>
                  <a:srgbClr val="B9E4D3"/>
                </a:solidFill>
                <a:latin typeface="Menlo"/>
                <a:ea typeface="Menlo"/>
                <a:cs typeface="Menlo"/>
              </a:rPr>
              <a:t>13</a:t>
            </a:r>
          </a:p>
        </p:txBody>
      </p:sp>
      <p:sp>
        <p:nvSpPr>
          <p:cNvPr id="5" name="text-13-4">
            <a:extLst xmlns:a="http://schemas.openxmlformats.org/drawingml/2006/main">
              <a:ext uri="{FF2B5EF4-FFF2-40B4-BE49-F238E27FC236}">
                <a16:creationId xmlns:a16="http://schemas.microsoft.com/office/drawing/2014/main" id="{98ED0E35-A496-4A90-859C-B80F96800E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000250"/>
            <a:ext cx="59055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pPr>
            <a:r>
              <a:rPr sz="2100" b="1">
                <a:solidFill>
                  <a:srgbClr val="B9E4D3"/>
                </a:solidFill>
                <a:latin typeface="Menlo"/>
                <a:ea typeface="Menlo"/>
                <a:cs typeface="Menlo"/>
              </a:rPr>
              <a:t>01</a:t>
            </a:r>
          </a:p>
        </p:txBody>
      </p:sp>
      <p:sp>
        <p:nvSpPr>
          <p:cNvPr id="6" name="text-13-5">
            <a:extLst xmlns:a="http://schemas.openxmlformats.org/drawingml/2006/main">
              <a:ext uri="{FF2B5EF4-FFF2-40B4-BE49-F238E27FC236}">
                <a16:creationId xmlns:a16="http://schemas.microsoft.com/office/drawing/2014/main" id="{22F02C95-8EE0-4FFB-BD75-695B364430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" y="1981200"/>
            <a:ext cx="98679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rPr>
              <a:t>独立完成网站“测一测”</a:t>
            </a:r>
          </a:p>
        </p:txBody>
      </p:sp>
      <p:sp>
        <p:nvSpPr>
          <p:cNvPr id="7" name="text-13-6">
            <a:extLst xmlns:a="http://schemas.openxmlformats.org/drawingml/2006/main">
              <a:ext uri="{FF2B5EF4-FFF2-40B4-BE49-F238E27FC236}">
                <a16:creationId xmlns:a16="http://schemas.microsoft.com/office/drawing/2014/main" id="{23D893AE-BDEB-480B-8118-B5EB799829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2876550"/>
            <a:ext cx="59055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pPr>
            <a:r>
              <a:rPr sz="2100" b="1">
                <a:solidFill>
                  <a:srgbClr val="B9E4D3"/>
                </a:solidFill>
                <a:latin typeface="Menlo"/>
                <a:ea typeface="Menlo"/>
                <a:cs typeface="Menlo"/>
              </a:rPr>
              <a:t>02</a:t>
            </a:r>
          </a:p>
        </p:txBody>
      </p:sp>
      <p:sp>
        <p:nvSpPr>
          <p:cNvPr id="8" name="text-13-7">
            <a:extLst xmlns:a="http://schemas.openxmlformats.org/drawingml/2006/main">
              <a:ext uri="{FF2B5EF4-FFF2-40B4-BE49-F238E27FC236}">
                <a16:creationId xmlns:a16="http://schemas.microsoft.com/office/drawing/2014/main" id="{F5AEFFE2-39C2-478E-80A8-D1E3FA9B1D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" y="2857500"/>
            <a:ext cx="98679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rPr>
              <a:t>订正时写出依据，不只换选项</a:t>
            </a:r>
          </a:p>
        </p:txBody>
      </p:sp>
      <p:sp>
        <p:nvSpPr>
          <p:cNvPr id="9" name="text-13-8">
            <a:extLst xmlns:a="http://schemas.openxmlformats.org/drawingml/2006/main">
              <a:ext uri="{FF2B5EF4-FFF2-40B4-BE49-F238E27FC236}">
                <a16:creationId xmlns:a16="http://schemas.microsoft.com/office/drawing/2014/main" id="{DE638E25-3CF3-4F79-8EE6-47E1F27393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3752850"/>
            <a:ext cx="59055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pPr>
            <a:r>
              <a:rPr sz="2100" b="1">
                <a:solidFill>
                  <a:srgbClr val="B9E4D3"/>
                </a:solidFill>
                <a:latin typeface="Menlo"/>
                <a:ea typeface="Menlo"/>
                <a:cs typeface="Menlo"/>
              </a:rPr>
              <a:t>03</a:t>
            </a:r>
          </a:p>
        </p:txBody>
      </p:sp>
      <p:sp>
        <p:nvSpPr>
          <p:cNvPr id="10" name="text-13-9">
            <a:extLst xmlns:a="http://schemas.openxmlformats.org/drawingml/2006/main">
              <a:ext uri="{FF2B5EF4-FFF2-40B4-BE49-F238E27FC236}">
                <a16:creationId xmlns:a16="http://schemas.microsoft.com/office/drawing/2014/main" id="{FD3FAD5B-22D1-440F-BFD6-72DD54BC99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" y="3733800"/>
            <a:ext cx="98679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rPr>
              <a:t>提交三组分车记录与边界解释</a:t>
            </a:r>
          </a:p>
        </p:txBody>
      </p:sp>
      <p:sp>
        <p:nvSpPr>
          <p:cNvPr id="11" name="text-13-10">
            <a:extLst xmlns:a="http://schemas.openxmlformats.org/drawingml/2006/main">
              <a:ext uri="{FF2B5EF4-FFF2-40B4-BE49-F238E27FC236}">
                <a16:creationId xmlns:a16="http://schemas.microsoft.com/office/drawing/2014/main" id="{7DD65CDA-6211-4404-92EB-39A8504114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4629150"/>
            <a:ext cx="59055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2100" b="1">
                <a:solidFill>
                  <a:srgbClr val="B9E4D3"/>
                </a:solidFill>
                <a:latin typeface="Menlo"/>
                <a:ea typeface="Menlo"/>
                <a:cs typeface="Menlo"/>
              </a:defRPr>
            </a:pPr>
            <a:r>
              <a:rPr sz="2100" b="1">
                <a:solidFill>
                  <a:srgbClr val="B9E4D3"/>
                </a:solidFill>
                <a:latin typeface="Menlo"/>
                <a:ea typeface="Menlo"/>
                <a:cs typeface="Menlo"/>
              </a:rPr>
              <a:t>04</a:t>
            </a:r>
          </a:p>
        </p:txBody>
      </p:sp>
      <p:sp>
        <p:nvSpPr>
          <p:cNvPr id="12" name="text-13-11">
            <a:extLst xmlns:a="http://schemas.openxmlformats.org/drawingml/2006/main">
              <a:ext uri="{FF2B5EF4-FFF2-40B4-BE49-F238E27FC236}">
                <a16:creationId xmlns:a16="http://schemas.microsoft.com/office/drawing/2014/main" id="{02E2F4B0-C166-446E-9ABE-7E7888F8DD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" y="4610100"/>
            <a:ext cx="98679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475" b="0">
                <a:solidFill>
                  <a:srgbClr val="FFFFFF"/>
                </a:solidFill>
                <a:latin typeface="Hiragino Sans GB"/>
                <a:ea typeface="Hiragino Sans GB"/>
                <a:cs typeface="Hiragino Sans GB"/>
              </a:rPr>
              <a:t>自评：我能否区分满车与总车数</a:t>
            </a:r>
          </a:p>
        </p:txBody>
      </p:sp>
      <p:sp>
        <p:nvSpPr>
          <p:cNvPr id="13" name="text-13-12">
            <a:extLst xmlns:a="http://schemas.openxmlformats.org/drawingml/2006/main">
              <a:ext uri="{FF2B5EF4-FFF2-40B4-BE49-F238E27FC236}">
                <a16:creationId xmlns:a16="http://schemas.microsoft.com/office/drawing/2014/main" id="{9095088F-B2B6-41DF-A8C9-620A69C480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5848350"/>
            <a:ext cx="10715625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950" b="1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950" b="1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950" b="1" u="sng">
                <a:solidFill>
                  <a:srgbClr val="B9E4D3"/>
                </a:solidFill>
                <a:latin typeface="Hiragino Sans GB"/>
                <a:ea typeface="Hiragino Sans GB"/>
                <a:cs typeface="Hiragino Sans GB"/>
                <a:hlinkClick xmlns:r="http://schemas.openxmlformats.org/officeDocument/2006/relationships" r:id="R0e126dc64b8045bf"/>
              </a:rPr>
              <a:t>进入本课“测一测”</a:t>
            </a:r>
          </a:p>
        </p:txBody>
      </p:sp>
    </p:spTree>
    <p:extLst>
      <p:ext uri="{BB962C8B-B14F-4D97-AF65-F5344CB8AC3E}">
        <p14:creationId xmlns:p14="http://schemas.microsoft.com/office/powerpoint/2010/main" val="9903468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7F5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text-14-0">
            <a:extLst xmlns:a="http://schemas.openxmlformats.org/drawingml/2006/main">
              <a:ext uri="{FF2B5EF4-FFF2-40B4-BE49-F238E27FC236}">
                <a16:creationId xmlns:a16="http://schemas.microsoft.com/office/drawing/2014/main" id="{D27AFD8A-4D57-43F9-9675-E726255AB0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19125"/>
            <a:ext cx="10801350" cy="733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3450" b="1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分组计算与边界检验</a:t>
            </a:r>
          </a:p>
        </p:txBody>
      </p:sp>
      <p:sp>
        <p:nvSpPr>
          <p:cNvPr id="2" name="text-14-1">
            <a:extLst xmlns:a="http://schemas.openxmlformats.org/drawingml/2006/main">
              <a:ext uri="{FF2B5EF4-FFF2-40B4-BE49-F238E27FC236}">
                <a16:creationId xmlns:a16="http://schemas.microsoft.com/office/drawing/2014/main" id="{2C40115B-FE77-4075-9328-1216ED90EC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353175"/>
            <a:ext cx="7143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275" b="0">
                <a:solidFill>
                  <a:srgbClr val="5E716B"/>
                </a:solidFill>
                <a:latin typeface="Hiragino Sans GB"/>
                <a:ea typeface="Hiragino Sans GB"/>
                <a:cs typeface="Hiragino Sans GB"/>
              </a:rPr>
              <a:t>第 02 课</a:t>
            </a:r>
          </a:p>
        </p:txBody>
      </p:sp>
      <p:sp>
        <p:nvSpPr>
          <p:cNvPr id="3" name="text-14-2">
            <a:extLst xmlns:a="http://schemas.openxmlformats.org/drawingml/2006/main">
              <a:ext uri="{FF2B5EF4-FFF2-40B4-BE49-F238E27FC236}">
                <a16:creationId xmlns:a16="http://schemas.microsoft.com/office/drawing/2014/main" id="{3D3B3B9A-47E7-46D5-B1AD-A24E49FC05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15675" y="6353175"/>
            <a:ext cx="4191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defPPr>
          </a:lstStyle>
          <a:p xmlns:a="http://schemas.openxmlformats.org/drawingml/2006/main">
            <a:pPr algn="l">
              <a:defRPr sz="1275" b="0">
                <a:solidFill>
                  <a:srgbClr val="5E716B"/>
                </a:solidFill>
                <a:latin typeface="Menlo"/>
                <a:ea typeface="Menlo"/>
                <a:cs typeface="Menlo"/>
              </a:defRPr>
            </a:pPr>
            <a:r>
              <a:rPr sz="1275" b="0">
                <a:solidFill>
                  <a:srgbClr val="5E716B"/>
                </a:solidFill>
                <a:latin typeface="Menlo"/>
                <a:ea typeface="Menlo"/>
                <a:cs typeface="Menlo"/>
              </a:rPr>
              <a:t>14</a:t>
            </a:r>
          </a:p>
        </p:txBody>
      </p:sp>
      <p:sp>
        <p:nvSpPr>
          <p:cNvPr id="4" name="text-14-3">
            <a:extLst xmlns:a="http://schemas.openxmlformats.org/drawingml/2006/main">
              <a:ext uri="{FF2B5EF4-FFF2-40B4-BE49-F238E27FC236}">
                <a16:creationId xmlns:a16="http://schemas.microsoft.com/office/drawing/2014/main" id="{6D2D3E11-1BF4-4ABA-B64D-3F529B8222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2028825"/>
            <a:ext cx="106680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7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77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775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rPr>
              <a:t>//数完整组，%数余下部分</a:t>
            </a:r>
          </a:p>
        </p:txBody>
      </p:sp>
      <p:sp>
        <p:nvSpPr>
          <p:cNvPr id="5" name="text-14-4">
            <a:extLst xmlns:a="http://schemas.openxmlformats.org/drawingml/2006/main">
              <a:ext uri="{FF2B5EF4-FFF2-40B4-BE49-F238E27FC236}">
                <a16:creationId xmlns:a16="http://schemas.microsoft.com/office/drawing/2014/main" id="{FAD01D26-0992-4C61-A0DB-0192D05714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3219450"/>
            <a:ext cx="106680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7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77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77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有余量与恰好整除，都必须测试</a:t>
            </a:r>
          </a:p>
        </p:txBody>
      </p:sp>
      <p:sp>
        <p:nvSpPr>
          <p:cNvPr id="6" name="text-14-5">
            <a:extLst xmlns:a="http://schemas.openxmlformats.org/drawingml/2006/main">
              <a:ext uri="{FF2B5EF4-FFF2-40B4-BE49-F238E27FC236}">
                <a16:creationId xmlns:a16="http://schemas.microsoft.com/office/drawing/2014/main" id="{EB263E39-05E4-4014-A6E8-2B3438BF4B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4410075"/>
            <a:ext cx="106680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7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277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2775" b="0">
                <a:solidFill>
                  <a:srgbClr val="173632"/>
                </a:solidFill>
                <a:latin typeface="Hiragino Sans GB"/>
                <a:ea typeface="Hiragino Sans GB"/>
                <a:cs typeface="Hiragino Sans GB"/>
              </a:rPr>
              <a:t>算法的结论受输入范围和规则约束</a:t>
            </a:r>
          </a:p>
        </p:txBody>
      </p:sp>
      <p:sp>
        <p:nvSpPr>
          <p:cNvPr id="7" name="text-14-6">
            <a:extLst xmlns:a="http://schemas.openxmlformats.org/drawingml/2006/main">
              <a:ext uri="{FF2B5EF4-FFF2-40B4-BE49-F238E27FC236}">
                <a16:creationId xmlns:a16="http://schemas.microsoft.com/office/drawing/2014/main" id="{AC3FB058-1264-4A7D-A2C6-A4BD8B05F4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" y="5867400"/>
            <a:ext cx="10715625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950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defPPr>
          </a:lstStyle>
          <a:p xmlns:a="http://schemas.openxmlformats.org/drawingml/2006/main">
            <a:pPr algn="l">
              <a:defRPr sz="1950" b="1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</a:defRPr>
            </a:pPr>
            <a:r>
              <a:rPr sz="1950" b="1" u="sng">
                <a:solidFill>
                  <a:srgbClr val="007C6C"/>
                </a:solidFill>
                <a:latin typeface="Hiragino Sans GB"/>
                <a:ea typeface="Hiragino Sans GB"/>
                <a:cs typeface="Hiragino Sans GB"/>
                <a:hlinkClick xmlns:r="http://schemas.openxmlformats.org/officeDocument/2006/relationships" r:id="Rabf63ba174834c0b"/>
              </a:rPr>
              <a:t>回到本课学习记录</a:t>
            </a:r>
          </a:p>
        </p:txBody>
      </p:sp>
    </p:spTree>
    <p:extLst>
      <p:ext uri="{BB962C8B-B14F-4D97-AF65-F5344CB8AC3E}">
        <p14:creationId xmlns:p14="http://schemas.microsoft.com/office/powerpoint/2010/main" val="1084275421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2026-10-13T08:39:38.9140000Z</dcterms:created>
  <dcterms:modified xsi:type="dcterms:W3CDTF">2026-10-13T08:39:38.9140000Z</dcterms:modified>
</coreProperties>
</file>