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d28c3b19fd48ea" /><Relationship Type="http://schemas.openxmlformats.org/officeDocument/2006/relationships/extended-properties" Target="/docProps/app.xml" Id="R19d974a350d948d7" /><Relationship Type="http://schemas.openxmlformats.org/officeDocument/2006/relationships/officeDocument" Target="/ppt/presentation.xml" Id="R713a045f9c734d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fc1ace40724151"/>
  </p:sldMasterIdLst>
  <p:notesMasterIdLst>
    <p:notesMasterId xmlns:r="http://schemas.openxmlformats.org/officeDocument/2006/relationships" r:id="R9f1414f2083e428c"/>
  </p:notesMasterIdLst>
  <p:sldIdLst>
    <p:sldId xmlns:r="http://schemas.openxmlformats.org/officeDocument/2006/relationships" id="256" r:id="Re41d055946a04f00"/>
    <p:sldId xmlns:r="http://schemas.openxmlformats.org/officeDocument/2006/relationships" id="257" r:id="Ra9e7de8a8ade43b6"/>
    <p:sldId xmlns:r="http://schemas.openxmlformats.org/officeDocument/2006/relationships" id="258" r:id="R0105ae806e524f5b"/>
    <p:sldId xmlns:r="http://schemas.openxmlformats.org/officeDocument/2006/relationships" id="259" r:id="Rad13eaba8ce24313"/>
    <p:sldId xmlns:r="http://schemas.openxmlformats.org/officeDocument/2006/relationships" id="260" r:id="Ra0dd130848fb4af3"/>
    <p:sldId xmlns:r="http://schemas.openxmlformats.org/officeDocument/2006/relationships" id="261" r:id="Rbb67d51709214203"/>
    <p:sldId xmlns:r="http://schemas.openxmlformats.org/officeDocument/2006/relationships" id="262" r:id="R31cdb6410e154160"/>
    <p:sldId xmlns:r="http://schemas.openxmlformats.org/officeDocument/2006/relationships" id="263" r:id="Rb034e0d4bb0f4036"/>
    <p:sldId xmlns:r="http://schemas.openxmlformats.org/officeDocument/2006/relationships" id="264" r:id="R8a59d60518ae48ba"/>
    <p:sldId xmlns:r="http://schemas.openxmlformats.org/officeDocument/2006/relationships" id="265" r:id="R00f6c88d0cb04767"/>
    <p:sldId xmlns:r="http://schemas.openxmlformats.org/officeDocument/2006/relationships" id="266" r:id="Rdb70235b2969449f"/>
    <p:sldId xmlns:r="http://schemas.openxmlformats.org/officeDocument/2006/relationships" id="267" r:id="Rf916c529f0a4438f"/>
    <p:sldId xmlns:r="http://schemas.openxmlformats.org/officeDocument/2006/relationships" id="268" r:id="R4e0ce350faba427e"/>
    <p:sldId xmlns:r="http://schemas.openxmlformats.org/officeDocument/2006/relationships" id="269" r:id="Rcec265006a9140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82aa651e7f4a7b" /><Relationship Type="http://schemas.openxmlformats.org/officeDocument/2006/relationships/slideMaster" Target="/ppt/slideMasters/slideMaster1.xml" Id="R8dfc1ace40724151" /><Relationship Type="http://schemas.openxmlformats.org/officeDocument/2006/relationships/notesMaster" Target="/ppt/notesMasters/notesMaster1.xml" Id="R9f1414f2083e428c" /><Relationship Type="http://schemas.openxmlformats.org/officeDocument/2006/relationships/presProps" Target="/ppt/presProps.xml" Id="R8a65535177a141cc" /><Relationship Type="http://schemas.openxmlformats.org/officeDocument/2006/relationships/tableStyles" Target="/ppt/tableStyles.xml" Id="R2f7fd2a222e14795" /><Relationship Type="http://schemas.openxmlformats.org/officeDocument/2006/relationships/slide" Target="/ppt/slides/slide1.xml" Id="Re41d055946a04f00" /><Relationship Type="http://schemas.openxmlformats.org/officeDocument/2006/relationships/slide" Target="/ppt/slides/slide2.xml" Id="Ra9e7de8a8ade43b6" /><Relationship Type="http://schemas.openxmlformats.org/officeDocument/2006/relationships/slide" Target="/ppt/slides/slide3.xml" Id="R0105ae806e524f5b" /><Relationship Type="http://schemas.openxmlformats.org/officeDocument/2006/relationships/slide" Target="/ppt/slides/slide4.xml" Id="Rad13eaba8ce24313" /><Relationship Type="http://schemas.openxmlformats.org/officeDocument/2006/relationships/slide" Target="/ppt/slides/slide5.xml" Id="Ra0dd130848fb4af3" /><Relationship Type="http://schemas.openxmlformats.org/officeDocument/2006/relationships/slide" Target="/ppt/slides/slide6.xml" Id="Rbb67d51709214203" /><Relationship Type="http://schemas.openxmlformats.org/officeDocument/2006/relationships/slide" Target="/ppt/slides/slide7.xml" Id="R31cdb6410e154160" /><Relationship Type="http://schemas.openxmlformats.org/officeDocument/2006/relationships/slide" Target="/ppt/slides/slide8.xml" Id="Rb034e0d4bb0f4036" /><Relationship Type="http://schemas.openxmlformats.org/officeDocument/2006/relationships/slide" Target="/ppt/slides/slide9.xml" Id="R8a59d60518ae48ba" /><Relationship Type="http://schemas.openxmlformats.org/officeDocument/2006/relationships/slide" Target="/ppt/slides/slide10.xml" Id="R00f6c88d0cb04767" /><Relationship Type="http://schemas.openxmlformats.org/officeDocument/2006/relationships/slide" Target="/ppt/slides/slide11.xml" Id="Rdb70235b2969449f" /><Relationship Type="http://schemas.openxmlformats.org/officeDocument/2006/relationships/slide" Target="/ppt/slides/slide12.xml" Id="Rf916c529f0a4438f" /><Relationship Type="http://schemas.openxmlformats.org/officeDocument/2006/relationships/slide" Target="/ppt/slides/slide13.xml" Id="R4e0ce350faba427e" /><Relationship Type="http://schemas.openxmlformats.org/officeDocument/2006/relationships/slide" Target="/ppt/slides/slide14.xml" Id="Rcec265006a9140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69d129c1d848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b19547b3df4e81" /><Relationship Type="http://schemas.openxmlformats.org/officeDocument/2006/relationships/notesMaster" Target="/ppt/notesMasters/notesMaster1.xml" Id="Rf14d001bab994e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0d2dfbbb8b4b3e" /><Relationship Type="http://schemas.openxmlformats.org/officeDocument/2006/relationships/notesMaster" Target="/ppt/notesMasters/notesMaster1.xml" Id="R30f2c6a65c7e4e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71db2952f24805" /><Relationship Type="http://schemas.openxmlformats.org/officeDocument/2006/relationships/notesMaster" Target="/ppt/notesMasters/notesMaster1.xml" Id="R0a5bf6521beb42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4b29fd075443b9" /><Relationship Type="http://schemas.openxmlformats.org/officeDocument/2006/relationships/notesMaster" Target="/ppt/notesMasters/notesMaster1.xml" Id="R4c5d0bc457c444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0561239a404daa" /><Relationship Type="http://schemas.openxmlformats.org/officeDocument/2006/relationships/notesMaster" Target="/ppt/notesMasters/notesMaster1.xml" Id="R48465ba14f394b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230038731948b2" /><Relationship Type="http://schemas.openxmlformats.org/officeDocument/2006/relationships/notesMaster" Target="/ppt/notesMasters/notesMaster1.xml" Id="Rffce26eec86d4e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70a7ffb50344c3" /><Relationship Type="http://schemas.openxmlformats.org/officeDocument/2006/relationships/notesMaster" Target="/ppt/notesMasters/notesMaster1.xml" Id="R3f59273840584c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9640df067548a6" /><Relationship Type="http://schemas.openxmlformats.org/officeDocument/2006/relationships/notesMaster" Target="/ppt/notesMasters/notesMaster1.xml" Id="Ra2de50462bdd4f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92eec130b54b43" /><Relationship Type="http://schemas.openxmlformats.org/officeDocument/2006/relationships/notesMaster" Target="/ppt/notesMasters/notesMaster1.xml" Id="Rdbd113267b114a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ffd5ac91d343c9" /><Relationship Type="http://schemas.openxmlformats.org/officeDocument/2006/relationships/notesMaster" Target="/ppt/notesMasters/notesMaster1.xml" Id="R5f54bbb9d8ae40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0a2e97e46d44e4" /><Relationship Type="http://schemas.openxmlformats.org/officeDocument/2006/relationships/notesMaster" Target="/ppt/notesMasters/notesMaster1.xml" Id="Rab0839fd998741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2492542add470b" /><Relationship Type="http://schemas.openxmlformats.org/officeDocument/2006/relationships/notesMaster" Target="/ppt/notesMasters/notesMaster1.xml" Id="Rfad2fe5714df44b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5f9abc5562f4586" /><Relationship Type="http://schemas.openxmlformats.org/officeDocument/2006/relationships/notesMaster" Target="/ppt/notesMasters/notesMaster1.xml" Id="Rba686f5fd753476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4075ec83672468f" /><Relationship Type="http://schemas.openxmlformats.org/officeDocument/2006/relationships/notesMaster" Target="/ppt/notesMasters/notesMaster1.xml" Id="Rcad89cbbfbbb4a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第1页 闽南小吃预算器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教师开场：前两课换数据需要改代码，今天把数量、单价和预算交给使用者输入。以模拟闽南小吃采购为情境，说明所有价格只是练习设定。请学生想象家人不会编程，如何仍能用这个程序核对预算。课堂重点不是做复杂界面，而是把输入的文字变成正确的数据，再解释计算结果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第2页 输入、计算与输出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提问：使用者输入5，计算机就一定把它当作数字5吗？先收集预测，不急着给结论。今天学生应能指出输入、处理、输出三个区域，解释数量和单价为什么选择不同转换，并保留够用、超预算和刚好用完的证据。教师强调能运行不等于能正确解释，最后需要说明一个负数结果的现实含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第3页 预算程序的数据约定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展示平行例题：买5份，每份3.2元，预算18元。先请学生口算总价16元、余量2元，再区分哪些是提供给程序的数据，哪些由程序计算。不要把总价也要求用户输入，否则程序没有完成核心计算。巡视时让学生指向自己的三个输入，尤其注意预算和单价的顺序，网站会按程序调用input的先后消耗预置输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第4页 input得到的是字符串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让学生逐行预测。第一行拼接两段文字得到52，第二行将整数字符串转换后相加得到7；加号面对不同数据类型有不同含义。第三、四行接收一次输入并显示类型，键入5后会看到str。说明这段是教师演示，用来观察input，不是网站原程序；学生不用把type加入最终预算器。避免把屏幕上像数字的外观当作数据类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第5页 int与float的用途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提问：采购份数可以是5.5份吗？按本课规则数量为非负整数；价格和预算允许小数，因此使用不同转换。int能接收合法整数字符串，却不能直接接收带小数点的字符串。float可以接收整数样式或小数样式的数字文字。强调不要输入元、份、中文句号；本课不要求编写异常处理，输入前先遵守格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第6页 一份完整的预算程序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把代码读成三个区域：前三行接收并转换，中间两行计算，末尾两行输出。输入顺序是5、3.2、18，每项独占一行。运行后教师核对总价16.0、余量2.0，解释小数显示不影响金额意义。round仅用于本课结果的近似展示，不保证恰好显示两位小数，也不要把它讲成任意真实财务计算的精确方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第7页 预算余量的正、零、负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逐行询问预算减总价的方向。预期学生说出正数是剩余预算，零是刚好用完，负数表示超支的大小。将负3解释为超支3元，而不是还剩3元，更不是一定写错代码。邀请学生选一行反算，总价加余量应该回到预算。这里使用新的教师例子，不直接投影网站测验原题的计算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打开第3课学习页，按顺序完成输入类型、整数转换、小数转换、数量加一、金额乘法五小步。前3步用3分钟，后2步用5分钟。巡视时先问变量当前存的是文字还是数字，再讨论运算。出现报错让学生指出行号和输入格式，必要时看提示；不要由教师直接填入函数名或替学生运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第9页 小吃预算程序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进入网站第3课练习，保留cups、price、budget、total、left等约定变量名。按网站给定三组采购数据逐组填写输入区，注意三行顺序与input一致，运行前写预测。完成后执行程序检测，保留一组超预算结果并解释含义。巡视常见问题是所有数据挤在一行、把预算放在单价前，或加入中文单位；先修输入再判断计算是否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第10页 输入与类型的常见错误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展示两类故障但不要求学生学习异常处理。左侧格式错误会阻止转换，先检查数字和小数点；右侧程序也许能运行，但语义错误，例如把文字重复当作乘法。请学生说出最小验证例子："6"乘2得到"66"，而整数6乘2得到12。强调报错有时能定位问题，但没有报错并不能证明结果正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第11页 零数量与恰好够用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自主补测数量0、总价恰好等于预算两种情况。预期数量0时总价0，余量等于预算；刚好用完时余量0。让学生说明这些是规则范围内的合法边界。负数量不符合本课前提，不要求今天自动拒绝。另请一名学生指出输入3.2和输入3.2元的区别，以确认他们理解“数字文字”和单位说明的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第12页 迁移：自选采购预算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完成者把情境改成班级文具采购或另一种闽南小吃，只修改提示语与数据，仍保留检测约定的变量名。请同伴按提示输入，观察能否不问作者就正确使用。要求至少一组够用和一组不足，并说明公式是否仍然成立。可课后探索UTF-8实验，但编码与类型转换不是文字理解，不能把完成预算器说成实现了人工智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安排2分钟独立做网站测一测，再用2分钟整理证据与自评。教师不展示原题答案，只提醒遇到类型问题可以回到最小代码验证。请学生给自己的预算器标出输入、计算、输出三段，并从三组记录中选一组写解释。自评不是只勾选“会了”，还要能说出数量与金额转换选择的理由以及负余量代表什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第3课 闽南小吃预算器</a:t>
            </a:r>
          </a:p>
          <a:p xmlns:a="http://schemas.openxmlformats.org/drawingml/2006/main">
            <a:r>
              <a:t>第14页 输入类型决定计算方式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用一句话回答开场问题：输入框里的5首先是字符串，是否转换以及转换成什么由用途决定。再邀请一人解释为什么负余量可以是正确结果，其他同学补充一组证据。归纳本课的输入格式、转换、公式和语义核验四个关注点。预告下课将让程序自己根据条件作选择，为预算不足等情况输出更直接的提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学生入口：https://cysqzyz.cn/courseware/python-life-lab/#lesson=3&amp;tab=learn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d9d6520b0148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52f0c286314ed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37d246b16b4f9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772c402a054f8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a7b85ebd764a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f2c7cc5a3e4a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2AF0A44-6D2C-40EF-8019-9D95A319ED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D6A0AB-CD12-439E-89FA-7A745061F8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7256EB2-C3C9-43FD-B6E2-1ED2B9EFA3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7F0DFA-A83B-4E8F-B9D1-76B1F25EB9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B28B4D-986A-4EE8-825A-9CB4E0191F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1C1CF8-879E-4412-B1AF-B37BC74788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262BA50-7CE4-49C9-A60B-36E2A2155E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F2F9CB-A70C-417E-BDF9-03774C2ABE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7276F2-6143-47BF-9B84-24CD06A83E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019AB2-FCDA-4D58-A70B-73F1DE24CD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ea83f4f95e498b" /><Relationship Type="http://schemas.openxmlformats.org/officeDocument/2006/relationships/slideLayout" Target="/ppt/slideLayouts/slideLayout1.xml" Id="R49f09e33059641e7" /><Relationship Type="http://schemas.openxmlformats.org/officeDocument/2006/relationships/slideLayout" Target="/ppt/slideLayouts/slideLayout2.xml" Id="R8432cd61aa574037" /><Relationship Type="http://schemas.openxmlformats.org/officeDocument/2006/relationships/slideLayout" Target="/ppt/slideLayouts/slideLayout3.xml" Id="R73497ed2c4434149" /><Relationship Type="http://schemas.openxmlformats.org/officeDocument/2006/relationships/slideLayout" Target="/ppt/slideLayouts/slideLayout4.xml" Id="R2731554ee8084aa0" /><Relationship Type="http://schemas.openxmlformats.org/officeDocument/2006/relationships/slideLayout" Target="/ppt/slideLayouts/slideLayout5.xml" Id="R52d34d739a314e8b" /><Relationship Type="http://schemas.openxmlformats.org/officeDocument/2006/relationships/slideLayout" Target="/ppt/slideLayouts/slideLayout6.xml" Id="Rf393a5eb644640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f09e33059641e7"/>
    <p:sldLayoutId xmlns:r="http://schemas.openxmlformats.org/officeDocument/2006/relationships" id="2147483650" r:id="R8432cd61aa574037"/>
    <p:sldLayoutId xmlns:r="http://schemas.openxmlformats.org/officeDocument/2006/relationships" id="2147483651" r:id="R73497ed2c4434149"/>
    <p:sldLayoutId xmlns:r="http://schemas.openxmlformats.org/officeDocument/2006/relationships" id="2147483652" r:id="R2731554ee8084aa0"/>
    <p:sldLayoutId xmlns:r="http://schemas.openxmlformats.org/officeDocument/2006/relationships" id="2147483653" r:id="R52d34d739a314e8b"/>
    <p:sldLayoutId xmlns:r="http://schemas.openxmlformats.org/officeDocument/2006/relationships" id="2147483654" r:id="Rf393a5eb644640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6b6d0b8aed4c91" /><Relationship Type="http://schemas.openxmlformats.org/officeDocument/2006/relationships/image" Target="/ppt/media/image.png" Id="R0c1ec6bb0d784628" /><Relationship Type="http://schemas.openxmlformats.org/officeDocument/2006/relationships/notesSlide" Target="/ppt/notesSlides/notesSlide1.xml" Id="R861dd244fd7847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b5a1bb9f104cf6" /><Relationship Type="http://schemas.openxmlformats.org/officeDocument/2006/relationships/notesSlide" Target="/ppt/notesSlides/notesSlide2.xml" Id="R5cf41840f92645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6a777ca01c4d65" /><Relationship Type="http://schemas.openxmlformats.org/officeDocument/2006/relationships/notesSlide" Target="/ppt/notesSlides/notesSlide3.xml" Id="R7b75cfbbc10644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500f10f7104f70" /><Relationship Type="http://schemas.openxmlformats.org/officeDocument/2006/relationships/notesSlide" Target="/ppt/notesSlides/notesSlide4.xml" Id="R1ba3354016bf44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37c55bacee4a16" /><Relationship Type="http://schemas.openxmlformats.org/officeDocument/2006/relationships/notesSlide" Target="/ppt/notesSlides/notesSlide5.xml" Id="R0a3637ee99db48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4d83578438420a" /><Relationship Type="http://schemas.openxmlformats.org/officeDocument/2006/relationships/notesSlide" Target="/ppt/notesSlides/notesSlide6.xml" Id="R31c39237e94242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a65f53e18d4fb5" /><Relationship Type="http://schemas.openxmlformats.org/officeDocument/2006/relationships/notesSlide" Target="/ppt/notesSlides/notesSlide7.xml" Id="R6f03232bfc2b44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ad5ef38e3e4433" /><Relationship Type="http://schemas.openxmlformats.org/officeDocument/2006/relationships/hyperlink" Target="https://cysqzyz.cn/courseware/python-life-lab/#lesson=3&amp;tab=learn" TargetMode="External" Id="R3fa3ac2df8bc48ba" /><Relationship Type="http://schemas.openxmlformats.org/officeDocument/2006/relationships/notesSlide" Target="/ppt/notesSlides/notesSlide8.xml" Id="Raf1a750378b14e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dde212e0f143d7" /><Relationship Type="http://schemas.openxmlformats.org/officeDocument/2006/relationships/hyperlink" Target="https://cysqzyz.cn/courseware/python-life-lab/#lesson=3&amp;tab=practice" TargetMode="External" Id="Rc00e918c2ea74571" /><Relationship Type="http://schemas.openxmlformats.org/officeDocument/2006/relationships/notesSlide" Target="/ppt/notesSlides/notesSlide9.xml" Id="Rdf468d6e955d46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f6b2bf19544650" /><Relationship Type="http://schemas.openxmlformats.org/officeDocument/2006/relationships/notesSlide" Target="/ppt/notesSlides/notesSlide10.xml" Id="R461e68ac6bc54d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655e175d0e4dcf" /><Relationship Type="http://schemas.openxmlformats.org/officeDocument/2006/relationships/notesSlide" Target="/ppt/notesSlides/notesSlide11.xml" Id="Rc34accb96590485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c230a3ec004f16" /><Relationship Type="http://schemas.openxmlformats.org/officeDocument/2006/relationships/notesSlide" Target="/ppt/notesSlides/notesSlide12.xml" Id="Re98476f4346a41b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579252533f4ad4" /><Relationship Type="http://schemas.openxmlformats.org/officeDocument/2006/relationships/hyperlink" Target="https://cysqzyz.cn/courseware/python-life-lab/#lesson=3&amp;tab=quiz" TargetMode="External" Id="R6c7786a900dc4e89" /><Relationship Type="http://schemas.openxmlformats.org/officeDocument/2006/relationships/notesSlide" Target="/ppt/notesSlides/notesSlide13.xml" Id="R0a910cd9be3f492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d0118691fa4c21" /><Relationship Type="http://schemas.openxmlformats.org/officeDocument/2006/relationships/hyperlink" Target="https://cysqzyz.cn/courseware/python-life-lab/#lesson=3&amp;tab=quiz" TargetMode="External" Id="R1a21ca019afc4a72" /><Relationship Type="http://schemas.openxmlformats.org/officeDocument/2006/relationships/notesSlide" Target="/ppt/notesSlides/notesSlide14.xml" Id="R32f5fd6ac67847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CBA30-2658-47B8-9D4E-C6B3011E4C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ec6bb0d7846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B5F35CDB-C51E-4ADD-861E-22DBBCA0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3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38939870-ADBE-4DF1-B7DA-448F3673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闽南小吃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预算器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C4597985-603D-48B8-A526-64DFC11E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输入、类型转换与预算计算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2137A23E-72D1-4447-B596-8AF17B4F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0446683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7C337545-9E1B-4C27-97B6-8CACBC31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输入、计算与输出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24FB1377-955F-4DD2-BF40-C8D7D2A9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9C7E1C33-AE3E-4E47-B032-9BEBFF68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00696143-A3E7-4BD1-8F36-7899CB18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输入 → 处理 → 输出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1795509A-EC17-42C8-BD6D-0026D4C29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输入先是字符串，再按用途转换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AFCBBD64-1C9B-4608-B9AD-37B8F4AC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先求总价，再求预算余量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190457E4-7909-4D6C-AF8E-04A95B4D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用够用、超支和零余量核验</a:t>
            </a:r>
          </a:p>
        </p:txBody>
      </p:sp>
    </p:spTree>
    <p:extLst>
      <p:ext uri="{BB962C8B-B14F-4D97-AF65-F5344CB8AC3E}">
        <p14:creationId xmlns:p14="http://schemas.microsoft.com/office/powerpoint/2010/main" val="16450632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-0">
            <a:extLst xmlns:a="http://schemas.openxmlformats.org/drawingml/2006/main">
              <a:ext uri="{FF2B5EF4-FFF2-40B4-BE49-F238E27FC236}">
                <a16:creationId xmlns:a16="http://schemas.microsoft.com/office/drawing/2014/main" id="{2DD3F5BA-5A0D-4751-B50E-B89C2916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预算程序的数据约定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656177EF-26B5-43B6-83F1-5FE0DAE4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11E311B3-36EC-4D2D-8030-2A22E759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A878F835-653E-40B4-B112-675B3A67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使用者提供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A243A257-674B-440A-9359-F8646C42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程序计算并显示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885EDDAF-0539-4E6B-9FE4-1D9D37FA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数量：5份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022CC2A5-CAB2-4B50-B001-339214A2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单价：3.2元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84DDAAC4-BE36-4EDB-890D-4544998E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预算：18元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81268674-FD3B-4930-AC09-55A018D4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总价＝数量×单价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6A3D53D3-931A-4074-AD19-144458ED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余量＝预算－总价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B5B63903-71B1-4ABC-954D-0E962F63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输出数值，也说清单位</a:t>
            </a:r>
          </a:p>
        </p:txBody>
      </p:sp>
      <p:sp>
        <p:nvSpPr>
          <p:cNvPr id="12" name="text-3-11">
            <a:extLst xmlns:a="http://schemas.openxmlformats.org/drawingml/2006/main">
              <a:ext uri="{FF2B5EF4-FFF2-40B4-BE49-F238E27FC236}">
                <a16:creationId xmlns:a16="http://schemas.microsoft.com/office/drawing/2014/main" id="{E0B2BD81-DA8B-4CBD-8C49-870D8772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教师示例：总价16元，预算余量2元。</a:t>
            </a:r>
          </a:p>
        </p:txBody>
      </p:sp>
    </p:spTree>
    <p:extLst>
      <p:ext uri="{BB962C8B-B14F-4D97-AF65-F5344CB8AC3E}">
        <p14:creationId xmlns:p14="http://schemas.microsoft.com/office/powerpoint/2010/main" val="1191256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4-0">
            <a:extLst xmlns:a="http://schemas.openxmlformats.org/drawingml/2006/main">
              <a:ext uri="{FF2B5EF4-FFF2-40B4-BE49-F238E27FC236}">
                <a16:creationId xmlns:a16="http://schemas.microsoft.com/office/drawing/2014/main" id="{01FE1199-0C3E-48D8-B80B-F672FB6E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input得到的是字符串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2FD40D7A-5F7B-4397-A035-25C7A213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DCA0C7FA-0605-465E-8CDE-3B7FB8B9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3DB058FA-D9B3-448B-9F4E-AABE0695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print("5" + "2")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4F7E2666-538C-4112-9688-3215B2267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print(int("5") + int("2"))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A68CA2BC-D4A1-476F-8F91-41477859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text = input("输入数量：")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7ED939BE-1215-48F7-8FBC-10E8A830B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print(type(text).__name__)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937E7430-7E29-4834-96F9-A7D636BB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字符串加号会拼接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8230DD8F-23B7-4F22-8E6E-4F17BEA4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转换后才能数字相加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38C5B0AB-8528-42A0-81A7-658F3209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input返回字符串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4B86730D-02CB-4FA3-9D2D-2B9844A4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输入5时：先输出52和7，最后显示str。</a:t>
            </a:r>
          </a:p>
        </p:txBody>
      </p:sp>
    </p:spTree>
    <p:extLst>
      <p:ext uri="{BB962C8B-B14F-4D97-AF65-F5344CB8AC3E}">
        <p14:creationId xmlns:p14="http://schemas.microsoft.com/office/powerpoint/2010/main" val="6326050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5-0">
            <a:extLst xmlns:a="http://schemas.openxmlformats.org/drawingml/2006/main">
              <a:ext uri="{FF2B5EF4-FFF2-40B4-BE49-F238E27FC236}">
                <a16:creationId xmlns:a16="http://schemas.microsoft.com/office/drawing/2014/main" id="{8FB4C096-CBAC-4E9F-97A2-868E0F47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int与float的用途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58DD0DC3-49F0-4970-BA99-574D0A43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45E66208-4E67-4A0D-A54D-14FE19A3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8F53BB72-E683-41B0-BF1C-2A21A2CA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int：数量</a:t>
            </a:r>
          </a:p>
        </p:txBody>
      </p:sp>
      <p:sp>
        <p:nvSpPr>
          <p:cNvPr id="5" name="text-5-4">
            <a:extLst xmlns:a="http://schemas.openxmlformats.org/drawingml/2006/main">
              <a:ext uri="{FF2B5EF4-FFF2-40B4-BE49-F238E27FC236}">
                <a16:creationId xmlns:a16="http://schemas.microsoft.com/office/drawing/2014/main" id="{7547E1CA-5BF6-4A1A-BD3A-B8F64E72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float：金额</a:t>
            </a:r>
          </a:p>
        </p:txBody>
      </p:sp>
      <p:sp>
        <p:nvSpPr>
          <p:cNvPr id="6" name="text-5-5">
            <a:extLst xmlns:a="http://schemas.openxmlformats.org/drawingml/2006/main">
              <a:ext uri="{FF2B5EF4-FFF2-40B4-BE49-F238E27FC236}">
                <a16:creationId xmlns:a16="http://schemas.microsoft.com/office/drawing/2014/main" id="{CB32767E-63FC-4A9B-887C-5528F97B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int("5") → 5</a:t>
            </a:r>
          </a:p>
        </p:txBody>
      </p:sp>
      <p:sp>
        <p:nvSpPr>
          <p:cNvPr id="7" name="text-5-6">
            <a:extLst xmlns:a="http://schemas.openxmlformats.org/drawingml/2006/main">
              <a:ext uri="{FF2B5EF4-FFF2-40B4-BE49-F238E27FC236}">
                <a16:creationId xmlns:a16="http://schemas.microsoft.com/office/drawing/2014/main" id="{63C801B0-8A20-4A00-934C-5AA3349D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用于本课的整数份数</a:t>
            </a:r>
          </a:p>
        </p:txBody>
      </p:sp>
      <p:sp>
        <p:nvSpPr>
          <p:cNvPr id="8" name="text-5-7">
            <a:extLst xmlns:a="http://schemas.openxmlformats.org/drawingml/2006/main">
              <a:ext uri="{FF2B5EF4-FFF2-40B4-BE49-F238E27FC236}">
                <a16:creationId xmlns:a16="http://schemas.microsoft.com/office/drawing/2014/main" id="{4A9F9DB2-AFE6-41A3-8824-C2D36233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int("3.2")会报错</a:t>
            </a:r>
          </a:p>
        </p:txBody>
      </p:sp>
      <p:sp>
        <p:nvSpPr>
          <p:cNvPr id="9" name="text-5-8">
            <a:extLst xmlns:a="http://schemas.openxmlformats.org/drawingml/2006/main">
              <a:ext uri="{FF2B5EF4-FFF2-40B4-BE49-F238E27FC236}">
                <a16:creationId xmlns:a16="http://schemas.microsoft.com/office/drawing/2014/main" id="{FE791AE1-C176-4E5C-A000-15A07706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float("3.2") → 3.2</a:t>
            </a:r>
          </a:p>
        </p:txBody>
      </p:sp>
      <p:sp>
        <p:nvSpPr>
          <p:cNvPr id="10" name="text-5-9">
            <a:extLst xmlns:a="http://schemas.openxmlformats.org/drawingml/2006/main">
              <a:ext uri="{FF2B5EF4-FFF2-40B4-BE49-F238E27FC236}">
                <a16:creationId xmlns:a16="http://schemas.microsoft.com/office/drawing/2014/main" id="{4BEC6133-01D2-419C-AB26-901942BD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float("18") → 18.0</a:t>
            </a:r>
          </a:p>
        </p:txBody>
      </p:sp>
      <p:sp>
        <p:nvSpPr>
          <p:cNvPr id="11" name="text-5-10">
            <a:extLst xmlns:a="http://schemas.openxmlformats.org/drawingml/2006/main">
              <a:ext uri="{FF2B5EF4-FFF2-40B4-BE49-F238E27FC236}">
                <a16:creationId xmlns:a16="http://schemas.microsoft.com/office/drawing/2014/main" id="{6820D2B9-9A90-4473-B671-C56BC6C9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小数用英文句点</a:t>
            </a:r>
          </a:p>
        </p:txBody>
      </p: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F240BE61-3AD8-46B8-A622-C8B0F491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只输入数字；不要把“份”“元”写进输入区。</a:t>
            </a:r>
          </a:p>
        </p:txBody>
      </p:sp>
    </p:spTree>
    <p:extLst>
      <p:ext uri="{BB962C8B-B14F-4D97-AF65-F5344CB8AC3E}">
        <p14:creationId xmlns:p14="http://schemas.microsoft.com/office/powerpoint/2010/main" val="10165563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6-0">
            <a:extLst xmlns:a="http://schemas.openxmlformats.org/drawingml/2006/main">
              <a:ext uri="{FF2B5EF4-FFF2-40B4-BE49-F238E27FC236}">
                <a16:creationId xmlns:a16="http://schemas.microsoft.com/office/drawing/2014/main" id="{23CA50BB-F0C2-453D-934F-DB8BDFD7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一份完整的预算程序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D172E6C5-C861-4368-A6EB-C4FC7596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C28307D1-33D8-4A86-90BA-B7D8FA49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E49E8861-8578-4A34-82C7-062CDE1E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cups = int(input("数量："))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80353F38-0ECE-4005-9868-A47C87FB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float(input("单价："))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BA194CE9-08D2-4F53-9DA4-9D8C9AB7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budget = float(input("预算："))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993F9530-223E-4645-B486-86F0D65C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cups * price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51F23FFD-69CE-41BB-B1C5-8D051ED5C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left = budget - total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1C8F9EED-A86D-4EDA-A18D-936D4723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print("总价", round(total, 2))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D74D89D4-93F0-4325-892D-8056D04D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577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print("余量", round(left, 2))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9DD036B7-D572-4638-AC71-9B9D42DE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前三行：输入并转换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68DF5DB0-7058-472C-A36A-84A4F87F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中间两行：计算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CCF13B39-9B48-4028-919F-06557FF8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末尾两行：输出</a:t>
            </a:r>
          </a:p>
        </p:txBody>
      </p:sp>
      <p:sp>
        <p:nvSpPr>
          <p:cNvPr id="14" name="text-6-13">
            <a:extLst xmlns:a="http://schemas.openxmlformats.org/drawingml/2006/main">
              <a:ext uri="{FF2B5EF4-FFF2-40B4-BE49-F238E27FC236}">
                <a16:creationId xmlns:a16="http://schemas.microsoft.com/office/drawing/2014/main" id="{771C641E-1209-4A99-BAFA-7A150974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预置输入按顺序逐行写：5、3.2、18。</a:t>
            </a:r>
          </a:p>
        </p:txBody>
      </p:sp>
    </p:spTree>
    <p:extLst>
      <p:ext uri="{BB962C8B-B14F-4D97-AF65-F5344CB8AC3E}">
        <p14:creationId xmlns:p14="http://schemas.microsoft.com/office/powerpoint/2010/main" val="6145432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7-0">
            <a:extLst xmlns:a="http://schemas.openxmlformats.org/drawingml/2006/main">
              <a:ext uri="{FF2B5EF4-FFF2-40B4-BE49-F238E27FC236}">
                <a16:creationId xmlns:a16="http://schemas.microsoft.com/office/drawing/2014/main" id="{0E542410-15CC-45A8-AF9D-4C53D725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预算余量的正、零、负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01CB93F1-16AE-495A-88DE-4B09C92D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01DF9A7E-7A4F-4EC3-B9FC-A74AB077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F55AA-C8D0-4609-9364-2351CD8191D1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810000"/>
                <a:gridCol w="3143250"/>
                <a:gridCol w="3810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数量×单价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预算／余量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现实含义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5×3.2＝16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18／2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还剩2元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4×2.5＝10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10／0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刚好用完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6×3.5＝21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18／−3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超预算3元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7-3">
            <a:extLst xmlns:a="http://schemas.openxmlformats.org/drawingml/2006/main">
              <a:ext uri="{FF2B5EF4-FFF2-40B4-BE49-F238E27FC236}">
                <a16:creationId xmlns:a16="http://schemas.microsoft.com/office/drawing/2014/main" id="{F28760FC-C052-43FB-A86F-845CCB75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余量＝预算－总价；符号本身也是信息。</a:t>
            </a:r>
          </a:p>
        </p:txBody>
      </p:sp>
    </p:spTree>
    <p:extLst>
      <p:ext uri="{BB962C8B-B14F-4D97-AF65-F5344CB8AC3E}">
        <p14:creationId xmlns:p14="http://schemas.microsoft.com/office/powerpoint/2010/main" val="1426381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E94D8D8A-BD99-46FC-8260-B90DD596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495AB346-0843-40C7-8921-0F35793F4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E7A152A4-A3C4-44DC-8ABB-368D3381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E91761D5-15F0-459B-883B-8DAE8C1C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3D1514CE-479D-4223-B639-222D9603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A3AB9F01-A181-4BCB-BD69-E9E088ED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输入先是文字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ED9CABA1-B156-433C-B323-8886C141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F4C174AA-A7CF-47D1-9AB8-0459EDAA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数量转成整数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8838D4D3-F2DF-46AF-A274-B891C6AE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6B167988-EDCC-4A3E-AC0D-7C65CCAD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小数金额怎样转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11AEA7C4-2F79-4C37-AC9B-381884D6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D55038C2-EFED-49A7-B5BB-5E8BD65C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数量加一份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B4723469-1C8D-4FE2-8A40-14DED91E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41F6D225-010B-41DF-900D-C63E563C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算两份小吃的钱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0F26BA7B-F79F-417A-AFC1-1E3B0C81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3fa3ac2df8bc48ba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0958801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24B75EB3-6159-4988-8BC6-D3E2F34B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6E763642-AD2E-46FD-BF5D-D87933B5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小吃预算程序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00F7155E-1D15-499E-9D91-D24F5FAD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6D1273FD-523D-46FE-94BD-7D75CBB6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49969222-AF0D-419B-A74B-99C62DC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8738BC7C-C043-4341-9206-74F1B7FB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读原题，确定三行输入的先后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83F24968-5F76-4B3E-BC60-34A978C6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0EE5C53C-13DB-4069-8754-9D43B258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依次运行网站提供的三组数据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82EE5F9A-C349-4F3C-AEA1-501F91FA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59C78CD6-1289-480B-B67C-3A41B01C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记录总价、余量与现实解释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FF0723E4-23A1-48B0-A61C-5F774192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498D6234-FDC5-45C2-8BC2-56622E355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运行程序检测，保留超预算证据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60FBF5FB-BADE-4864-B778-8DB2C43E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c00e918c2ea74571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762062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-0">
            <a:extLst xmlns:a="http://schemas.openxmlformats.org/drawingml/2006/main">
              <a:ext uri="{FF2B5EF4-FFF2-40B4-BE49-F238E27FC236}">
                <a16:creationId xmlns:a16="http://schemas.microsoft.com/office/drawing/2014/main" id="{04AD140C-6CAF-4DA7-9CAD-150AE6A9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输入与类型的常见错误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940C2D1C-1268-421D-B476-7F56DF00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6D867FFA-CE7D-4ED5-918E-C692E075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8DB2F823-9BF3-4CD7-9D00-A7E46742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不能完成转换</a:t>
            </a:r>
          </a:p>
        </p:txBody>
      </p:sp>
      <p:sp>
        <p:nvSpPr>
          <p:cNvPr id="5" name="text-10-4">
            <a:extLst xmlns:a="http://schemas.openxmlformats.org/drawingml/2006/main">
              <a:ext uri="{FF2B5EF4-FFF2-40B4-BE49-F238E27FC236}">
                <a16:creationId xmlns:a16="http://schemas.microsoft.com/office/drawing/2014/main" id="{BEDEBF2A-7138-4BC9-AC4E-A9BAF2262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能运行却算错意思</a:t>
            </a:r>
          </a:p>
        </p:txBody>
      </p:sp>
      <p:sp>
        <p:nvSpPr>
          <p:cNvPr id="6" name="text-10-5">
            <a:extLst xmlns:a="http://schemas.openxmlformats.org/drawingml/2006/main">
              <a:ext uri="{FF2B5EF4-FFF2-40B4-BE49-F238E27FC236}">
                <a16:creationId xmlns:a16="http://schemas.microsoft.com/office/drawing/2014/main" id="{13844FE1-4B86-415F-8540-A7D1FF37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int("3.2")</a:t>
            </a:r>
          </a:p>
        </p:txBody>
      </p:sp>
      <p:sp>
        <p:nvSpPr>
          <p:cNvPr id="7" name="text-10-6">
            <a:extLst xmlns:a="http://schemas.openxmlformats.org/drawingml/2006/main">
              <a:ext uri="{FF2B5EF4-FFF2-40B4-BE49-F238E27FC236}">
                <a16:creationId xmlns:a16="http://schemas.microsoft.com/office/drawing/2014/main" id="{4138A760-1EF6-4AA7-98A0-5318133D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float("3.2元")</a:t>
            </a:r>
          </a:p>
        </p:txBody>
      </p:sp>
      <p:sp>
        <p:nvSpPr>
          <p:cNvPr id="8" name="text-10-7">
            <a:extLst xmlns:a="http://schemas.openxmlformats.org/drawingml/2006/main">
              <a:ext uri="{FF2B5EF4-FFF2-40B4-BE49-F238E27FC236}">
                <a16:creationId xmlns:a16="http://schemas.microsoft.com/office/drawing/2014/main" id="{626CCA65-3AD6-4A96-9901-46573B11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先查数据格式和转换</a:t>
            </a:r>
          </a:p>
        </p:txBody>
      </p:sp>
      <p:sp>
        <p:nvSpPr>
          <p:cNvPr id="9" name="text-10-8">
            <a:extLst xmlns:a="http://schemas.openxmlformats.org/drawingml/2006/main">
              <a:ext uri="{FF2B5EF4-FFF2-40B4-BE49-F238E27FC236}">
                <a16:creationId xmlns:a16="http://schemas.microsoft.com/office/drawing/2014/main" id="{55CB4E68-DD78-4FD8-8ADB-E6A8B24F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"6" * 2 → "66"</a:t>
            </a:r>
          </a:p>
        </p:txBody>
      </p:sp>
      <p:sp>
        <p:nvSpPr>
          <p:cNvPr id="10" name="text-10-9">
            <a:extLst xmlns:a="http://schemas.openxmlformats.org/drawingml/2006/main">
              <a:ext uri="{FF2B5EF4-FFF2-40B4-BE49-F238E27FC236}">
                <a16:creationId xmlns:a16="http://schemas.microsoft.com/office/drawing/2014/main" id="{FBE024A9-E087-45B0-87F8-55DEAAAD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文字重复，不是金额乘法</a:t>
            </a:r>
          </a:p>
        </p:txBody>
      </p:sp>
      <p:sp>
        <p:nvSpPr>
          <p:cNvPr id="11" name="text-10-10">
            <a:extLst xmlns:a="http://schemas.openxmlformats.org/drawingml/2006/main">
              <a:ext uri="{FF2B5EF4-FFF2-40B4-BE49-F238E27FC236}">
                <a16:creationId xmlns:a16="http://schemas.microsoft.com/office/drawing/2014/main" id="{6BE656B5-FE35-41E2-AC80-53DCBC9D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先查变量的类型</a:t>
            </a:r>
          </a:p>
        </p:txBody>
      </p: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C5006663-3D17-43BB-BBC6-ED1EE136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先看输入与类型，再看公式和输出含义。</a:t>
            </a:r>
          </a:p>
        </p:txBody>
      </p:sp>
    </p:spTree>
    <p:extLst>
      <p:ext uri="{BB962C8B-B14F-4D97-AF65-F5344CB8AC3E}">
        <p14:creationId xmlns:p14="http://schemas.microsoft.com/office/powerpoint/2010/main" val="428450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FF46A908-D3EC-4537-88C1-21A8079A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零数量与恰好够用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1039FE4C-DE2C-41E5-9E82-2FA133A2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7871A787-68DD-4BB0-8145-7559CC1E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D6C5D890-0E39-4066-9B9B-9DDF3BE9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哪些特别输入，最容易发现漏想的情况？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58405ED4-C274-401D-B7CF-65208F6B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数量为0，结果是否符合“不买”？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AACF73DB-F368-42B7-9C0F-502DAF9A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总价刚好等于预算，余量是什么？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C3E7BC98-9B25-4AA0-988F-D2B17F42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把单位放在输出，不放在输入</a:t>
            </a:r>
          </a:p>
        </p:txBody>
      </p:sp>
    </p:spTree>
    <p:extLst>
      <p:ext uri="{BB962C8B-B14F-4D97-AF65-F5344CB8AC3E}">
        <p14:creationId xmlns:p14="http://schemas.microsoft.com/office/powerpoint/2010/main" val="2436516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323F7D4B-2C1E-40F5-ABB1-49F6480B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迁移：自选采购预算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6356A644-759B-4A3E-A00E-079258EB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B93E6E18-7C00-40D4-8916-326B1122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9CE9B1BF-B118-47E1-BDF3-EE55C402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换一种采购情境，怎样让人输入不弄错？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59331D6E-94DC-4233-B82A-5302CE8C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修改输入提示，明确数量与金额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8183F27B-365D-401B-8EB2-872A5F41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请同伴仅按提示填写三行数据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39016467-F7BB-43AD-979F-316AA1FD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测试够用与不足，解释输出单位</a:t>
            </a:r>
          </a:p>
        </p:txBody>
      </p:sp>
    </p:spTree>
    <p:extLst>
      <p:ext uri="{BB962C8B-B14F-4D97-AF65-F5344CB8AC3E}">
        <p14:creationId xmlns:p14="http://schemas.microsoft.com/office/powerpoint/2010/main" val="320394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90458D61-C9E3-49EC-8663-0E368CC4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7F7F2C86-0314-4E19-8925-344438B1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7CCD6B79-C7D3-4840-ABA6-2DCC62BC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8FB7D65B-8E47-4052-A25E-83CE4F29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4C9AC821-936F-487A-957A-2734E4A4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A6433DC7-C3FB-4376-B0A7-9B357605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独立完成网站“测一测”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A8386758-9491-44FA-96CE-E03D2E17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6F5C1471-618C-4448-A3AE-32F40550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用最小例子核验一处疑问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EB0F62C8-7D9F-4CEE-AD0A-50CF48C6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AF78D684-0392-4F0C-A42F-7ED9AC08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标注自己代码中的输入、处理、输出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D1E57694-2B5D-401C-89D0-21327EED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D7E4CA9D-D603-4B8E-B90B-4253FFC0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自评并保留三组预算记录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A1FF1E5D-6F4C-4277-82E0-55A406F6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6c7786a900dc4e89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08211730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319B374D-8E3E-496C-B1BF-08CB0F2E6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输入类型决定计算方式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903B5AB7-BAC1-4911-B21D-4134BBDF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A7F4928B-4F43-4672-9A3F-68255890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43413962-6832-4941-A685-91D7BBF2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input先给文字，计算前按用途转换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C9959FF0-E0F6-4C9A-8C49-D655E2F7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先算总价，再用预算减总价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FB64B93D-C0A9-41B9-BFC0-93C39F44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正、零、负余量，都要联系情境解释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573C46C8-577B-4781-A3E3-A2F82682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a21ca019afc4a72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039725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2026-10-13T08:36:59.8450000Z</dcterms:created>
  <dcterms:modified xsi:type="dcterms:W3CDTF">2026-10-13T08:36:59.8450000Z</dcterms:modified>
</coreProperties>
</file>