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c1f5c9f6b65a4ee3" /><Relationship Type="http://schemas.openxmlformats.org/officeDocument/2006/relationships/extended-properties" Target="/docProps/app.xml" Id="R3d5251e94fe543df" /><Relationship Type="http://schemas.openxmlformats.org/officeDocument/2006/relationships/officeDocument" Target="/ppt/presentation.xml" Id="Re17d266120e04385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910a0e3589c64a9d"/>
  </p:sldMasterIdLst>
  <p:notesMasterIdLst>
    <p:notesMasterId xmlns:r="http://schemas.openxmlformats.org/officeDocument/2006/relationships" r:id="R0c991939233d4a0b"/>
  </p:notesMasterIdLst>
  <p:sldIdLst>
    <p:sldId xmlns:r="http://schemas.openxmlformats.org/officeDocument/2006/relationships" id="256" r:id="Rbb789c73083c40bd"/>
    <p:sldId xmlns:r="http://schemas.openxmlformats.org/officeDocument/2006/relationships" id="257" r:id="R05ec0a61015d49cd"/>
    <p:sldId xmlns:r="http://schemas.openxmlformats.org/officeDocument/2006/relationships" id="258" r:id="Re9579a68764a4219"/>
    <p:sldId xmlns:r="http://schemas.openxmlformats.org/officeDocument/2006/relationships" id="259" r:id="R04bedf3fae4345dc"/>
    <p:sldId xmlns:r="http://schemas.openxmlformats.org/officeDocument/2006/relationships" id="260" r:id="R586eecb253ba406b"/>
    <p:sldId xmlns:r="http://schemas.openxmlformats.org/officeDocument/2006/relationships" id="261" r:id="R960d975821d541a8"/>
    <p:sldId xmlns:r="http://schemas.openxmlformats.org/officeDocument/2006/relationships" id="262" r:id="Rcddb6bfbba374dd2"/>
    <p:sldId xmlns:r="http://schemas.openxmlformats.org/officeDocument/2006/relationships" id="263" r:id="R9046e36d7ae848f0"/>
    <p:sldId xmlns:r="http://schemas.openxmlformats.org/officeDocument/2006/relationships" id="264" r:id="R975f26a7ae164699"/>
    <p:sldId xmlns:r="http://schemas.openxmlformats.org/officeDocument/2006/relationships" id="265" r:id="R825ce4d3d778420e"/>
    <p:sldId xmlns:r="http://schemas.openxmlformats.org/officeDocument/2006/relationships" id="266" r:id="R74d4c80896df4123"/>
    <p:sldId xmlns:r="http://schemas.openxmlformats.org/officeDocument/2006/relationships" id="267" r:id="R42e467871c494301"/>
    <p:sldId xmlns:r="http://schemas.openxmlformats.org/officeDocument/2006/relationships" id="268" r:id="Rd930306c40ae4dab"/>
    <p:sldId xmlns:r="http://schemas.openxmlformats.org/officeDocument/2006/relationships" id="269" r:id="R2e1dcfe542284688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0178f3498e784622" /><Relationship Type="http://schemas.openxmlformats.org/officeDocument/2006/relationships/slideMaster" Target="/ppt/slideMasters/slideMaster1.xml" Id="R910a0e3589c64a9d" /><Relationship Type="http://schemas.openxmlformats.org/officeDocument/2006/relationships/notesMaster" Target="/ppt/notesMasters/notesMaster1.xml" Id="R0c991939233d4a0b" /><Relationship Type="http://schemas.openxmlformats.org/officeDocument/2006/relationships/presProps" Target="/ppt/presProps.xml" Id="Rd4311ffcae054bac" /><Relationship Type="http://schemas.openxmlformats.org/officeDocument/2006/relationships/tableStyles" Target="/ppt/tableStyles.xml" Id="R32caa1839bfc4c61" /><Relationship Type="http://schemas.openxmlformats.org/officeDocument/2006/relationships/slide" Target="/ppt/slides/slide1.xml" Id="Rbb789c73083c40bd" /><Relationship Type="http://schemas.openxmlformats.org/officeDocument/2006/relationships/slide" Target="/ppt/slides/slide2.xml" Id="R05ec0a61015d49cd" /><Relationship Type="http://schemas.openxmlformats.org/officeDocument/2006/relationships/slide" Target="/ppt/slides/slide3.xml" Id="Re9579a68764a4219" /><Relationship Type="http://schemas.openxmlformats.org/officeDocument/2006/relationships/slide" Target="/ppt/slides/slide4.xml" Id="R04bedf3fae4345dc" /><Relationship Type="http://schemas.openxmlformats.org/officeDocument/2006/relationships/slide" Target="/ppt/slides/slide5.xml" Id="R586eecb253ba406b" /><Relationship Type="http://schemas.openxmlformats.org/officeDocument/2006/relationships/slide" Target="/ppt/slides/slide6.xml" Id="R960d975821d541a8" /><Relationship Type="http://schemas.openxmlformats.org/officeDocument/2006/relationships/slide" Target="/ppt/slides/slide7.xml" Id="Rcddb6bfbba374dd2" /><Relationship Type="http://schemas.openxmlformats.org/officeDocument/2006/relationships/slide" Target="/ppt/slides/slide8.xml" Id="R9046e36d7ae848f0" /><Relationship Type="http://schemas.openxmlformats.org/officeDocument/2006/relationships/slide" Target="/ppt/slides/slide9.xml" Id="R975f26a7ae164699" /><Relationship Type="http://schemas.openxmlformats.org/officeDocument/2006/relationships/slide" Target="/ppt/slides/slide10.xml" Id="R825ce4d3d778420e" /><Relationship Type="http://schemas.openxmlformats.org/officeDocument/2006/relationships/slide" Target="/ppt/slides/slide11.xml" Id="R74d4c80896df4123" /><Relationship Type="http://schemas.openxmlformats.org/officeDocument/2006/relationships/slide" Target="/ppt/slides/slide12.xml" Id="R42e467871c494301" /><Relationship Type="http://schemas.openxmlformats.org/officeDocument/2006/relationships/slide" Target="/ppt/slides/slide13.xml" Id="Rd930306c40ae4dab" /><Relationship Type="http://schemas.openxmlformats.org/officeDocument/2006/relationships/slide" Target="/ppt/slides/slide14.xml" Id="R2e1dcfe542284688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dfb32a47ce9f4006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adf559dac82646e5" /><Relationship Type="http://schemas.openxmlformats.org/officeDocument/2006/relationships/notesMaster" Target="/ppt/notesMasters/notesMaster1.xml" Id="R2eac471a4c2f40f5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2277bcddc55c479c" /><Relationship Type="http://schemas.openxmlformats.org/officeDocument/2006/relationships/notesMaster" Target="/ppt/notesMasters/notesMaster1.xml" Id="Rd32a422fbd5c4a52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f27c0c957854411e" /><Relationship Type="http://schemas.openxmlformats.org/officeDocument/2006/relationships/notesMaster" Target="/ppt/notesMasters/notesMaster1.xml" Id="R0b12dcde5d34434e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ff051f7290b44e7b" /><Relationship Type="http://schemas.openxmlformats.org/officeDocument/2006/relationships/notesMaster" Target="/ppt/notesMasters/notesMaster1.xml" Id="R70c01d7c18b543ee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b3b83b85f6fd4c0d" /><Relationship Type="http://schemas.openxmlformats.org/officeDocument/2006/relationships/notesMaster" Target="/ppt/notesMasters/notesMaster1.xml" Id="R688cae07aee146c2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81684fb0f2a44eb2" /><Relationship Type="http://schemas.openxmlformats.org/officeDocument/2006/relationships/notesMaster" Target="/ppt/notesMasters/notesMaster1.xml" Id="R737ccd23713c47ce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3b6cba69b7c14a3e" /><Relationship Type="http://schemas.openxmlformats.org/officeDocument/2006/relationships/notesMaster" Target="/ppt/notesMasters/notesMaster1.xml" Id="R1da5551282634c53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79ccd3c491d14c0d" /><Relationship Type="http://schemas.openxmlformats.org/officeDocument/2006/relationships/notesMaster" Target="/ppt/notesMasters/notesMaster1.xml" Id="R11a1cc9e62d54c31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697d690c9ec94bf0" /><Relationship Type="http://schemas.openxmlformats.org/officeDocument/2006/relationships/notesMaster" Target="/ppt/notesMasters/notesMaster1.xml" Id="R9d5b10c2504846cc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32c8e8383b5f4fa4" /><Relationship Type="http://schemas.openxmlformats.org/officeDocument/2006/relationships/notesMaster" Target="/ppt/notesMasters/notesMaster1.xml" Id="Rd0c12624bee84867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9a5cbfb1337c4d61" /><Relationship Type="http://schemas.openxmlformats.org/officeDocument/2006/relationships/notesMaster" Target="/ppt/notesMasters/notesMaster1.xml" Id="R6326c3e96c16485d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2b71585bcff04a77" /><Relationship Type="http://schemas.openxmlformats.org/officeDocument/2006/relationships/notesMaster" Target="/ppt/notesMasters/notesMaster1.xml" Id="Re1cfc36c31624691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187d15907b1c436b" /><Relationship Type="http://schemas.openxmlformats.org/officeDocument/2006/relationships/notesMaster" Target="/ppt/notesMasters/notesMaster1.xml" Id="Rf3bd20e6ed474b19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38ea0a343e4849d1" /><Relationship Type="http://schemas.openxmlformats.org/officeDocument/2006/relationships/notesMaster" Target="/ppt/notesMasters/notesMaster1.xml" Id="R995eb0d29b594629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第4课 西街小店优惠</a:t>
            </a:r>
          </a:p>
          <a:p xmlns:a="http://schemas.openxmlformats.org/drawingml/2006/main">
            <a:r>
              <a:t>第1页 西街小店优惠</a:t>
            </a:r>
          </a:p>
          <a:p xmlns:a="http://schemas.openxmlformats.org/drawingml/2006/main">
            <a:r>
              <a:t>建议用时：1分钟。</a:t>
            </a:r>
          </a:p>
          <a:p xmlns:a="http://schemas.openxmlformats.org/drawingml/2006/main">
            <a:r>
              <a:t>教师开场：一家模拟文创体验小店希望程序根据年龄自动选票价。先让学生说说生活中按条件做决定的例子，再说明本课处理的是明确、已给定的规则。所有价格与年龄档位均为课堂设定，不代表实际商家政策。今天要学会把范围写清楚、把程序读清楚，并专门检查分界值。</a:t>
            </a:r>
          </a:p>
          <a:p xmlns:a="http://schemas.openxmlformats.org/drawingml/2006/main">
            <a:r>
              <a:t>课堂安排：共45分钟。教师精讲，学生在网站独立操作。课前检查本人班级与座号登录，并提前加载Python运行环境。绿色下划线文字为对应课程的可点击入口。</a:t>
            </a:r>
          </a:p>
          <a:p xmlns:a="http://schemas.openxmlformats.org/drawingml/2006/main">
            <a:r>
              <a:t>本套课件承接第1课，所有插画只作教学情境示意。封面背景使用生成式插画。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课程来源：</a:t>
            </a:r>
          </a:p>
          <a:p xmlns:a="http://schemas.openxmlformats.org/drawingml/2006/main">
            <a:r>
              <a:t>https://cysqzyz.cn/courseware/python-life-lab/course-data.json</a:t>
            </a:r>
          </a:p>
          <a:p xmlns:a="http://schemas.openxmlformats.org/drawingml/2006/main">
            <a:r>
              <a:t>https://cysqzyz.cn/courseware/python-life-lab/content-enhancements.json</a:t>
            </a:r>
          </a:p>
          <a:p xmlns:a="http://schemas.openxmlformats.org/drawingml/2006/main">
            <a:r>
              <a:t>https://cysqzyz.cn/courseware/python-life-lab/small-steps.json</a:t>
            </a:r>
          </a:p>
          <a:p xmlns:a="http://schemas.openxmlformats.org/drawingml/2006/main">
            <a:r>
              <a:t>https://cysqzyz.cn/courseware/python-life-lab/practice-checks.json</a:t>
            </a:r>
          </a:p>
          <a:p xmlns:a="http://schemas.openxmlformats.org/drawingml/2006/main">
            <a:r>
              <a:t>https://cysqzyz.cn/courseware/python-life-lab/curriculum-path.json</a:t>
            </a:r>
          </a:p>
          <a:p xmlns:a="http://schemas.openxmlformats.org/drawingml/2006/main">
            <a:r>
              <a:t>学生入口：https://cysqzyz.cn/courseware/python-life-lab/#lesson=4&amp;tab=learn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第4课 西街小店优惠</a:t>
            </a:r>
          </a:p>
          <a:p xmlns:a="http://schemas.openxmlformats.org/drawingml/2006/main">
            <a:r>
              <a:t>第2页 优惠规则与验证目标</a:t>
            </a:r>
          </a:p>
          <a:p xmlns:a="http://schemas.openxmlformats.org/drawingml/2006/main">
            <a:r>
              <a:t>建议用时：2分钟。</a:t>
            </a:r>
          </a:p>
          <a:p xmlns:a="http://schemas.openxmlformats.org/drawingml/2006/main">
            <a:r>
              <a:t>教师提出三条目标：能把规则画成互不重叠的年龄段；能逐行说明程序选择了哪个分支；能用边界数据发现比较符号的错误。学生最后应提交网站原问题的四组记录，并写一组为什么进入该分支。不要只用远离边界的年龄验证，几个看似正确的结果可能掩盖边界错误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课程来源：</a:t>
            </a:r>
          </a:p>
          <a:p xmlns:a="http://schemas.openxmlformats.org/drawingml/2006/main">
            <a:r>
              <a:t>https://cysqzyz.cn/courseware/python-life-lab/course-data.json</a:t>
            </a:r>
          </a:p>
          <a:p xmlns:a="http://schemas.openxmlformats.org/drawingml/2006/main">
            <a:r>
              <a:t>https://cysqzyz.cn/courseware/python-life-lab/content-enhancements.json</a:t>
            </a:r>
          </a:p>
          <a:p xmlns:a="http://schemas.openxmlformats.org/drawingml/2006/main">
            <a:r>
              <a:t>https://cysqzyz.cn/courseware/python-life-lab/small-steps.json</a:t>
            </a:r>
          </a:p>
          <a:p xmlns:a="http://schemas.openxmlformats.org/drawingml/2006/main">
            <a:r>
              <a:t>https://cysqzyz.cn/courseware/python-life-lab/practice-checks.json</a:t>
            </a:r>
          </a:p>
          <a:p xmlns:a="http://schemas.openxmlformats.org/drawingml/2006/main">
            <a:r>
              <a:t>https://cysqzyz.cn/courseware/python-life-lab/curriculum-path.json</a:t>
            </a:r>
          </a:p>
          <a:p xmlns:a="http://schemas.openxmlformats.org/drawingml/2006/main">
            <a:r>
              <a:t>学生入口：https://cysqzyz.cn/courseware/python-life-lab/#lesson=4&amp;tab=learn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第4课 西街小店优惠</a:t>
            </a:r>
          </a:p>
          <a:p xmlns:a="http://schemas.openxmlformats.org/drawingml/2006/main">
            <a:r>
              <a:t>第3页 优惠规则中的年龄区间</a:t>
            </a:r>
          </a:p>
          <a:p xmlns:a="http://schemas.openxmlformats.org/drawingml/2006/main">
            <a:r>
              <a:t>建议用时：3分钟。</a:t>
            </a:r>
          </a:p>
          <a:p xmlns:a="http://schemas.openxmlformats.org/drawingml/2006/main">
            <a:r>
              <a:t>本页专用另一套课堂规则，避免提前给出网站测验答案：未满10岁12元，10至未满16岁22元，16岁及以上32元。请学生在数轴上标出10和16的位置，说明分界值属于右侧区间。提问年龄15与16相差1，为什么可能改变票价？预期回答是跨过规则边界；程序只能执行规则，不能自己猜商家本意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课程来源：</a:t>
            </a:r>
          </a:p>
          <a:p xmlns:a="http://schemas.openxmlformats.org/drawingml/2006/main">
            <a:r>
              <a:t>https://cysqzyz.cn/courseware/python-life-lab/course-data.json</a:t>
            </a:r>
          </a:p>
          <a:p xmlns:a="http://schemas.openxmlformats.org/drawingml/2006/main">
            <a:r>
              <a:t>https://cysqzyz.cn/courseware/python-life-lab/content-enhancements.json</a:t>
            </a:r>
          </a:p>
          <a:p xmlns:a="http://schemas.openxmlformats.org/drawingml/2006/main">
            <a:r>
              <a:t>https://cysqzyz.cn/courseware/python-life-lab/small-steps.json</a:t>
            </a:r>
          </a:p>
          <a:p xmlns:a="http://schemas.openxmlformats.org/drawingml/2006/main">
            <a:r>
              <a:t>https://cysqzyz.cn/courseware/python-life-lab/practice-checks.json</a:t>
            </a:r>
          </a:p>
          <a:p xmlns:a="http://schemas.openxmlformats.org/drawingml/2006/main">
            <a:r>
              <a:t>https://cysqzyz.cn/courseware/python-life-lab/curriculum-path.json</a:t>
            </a:r>
          </a:p>
          <a:p xmlns:a="http://schemas.openxmlformats.org/drawingml/2006/main">
            <a:r>
              <a:t>学生入口：https://cysqzyz.cn/courseware/python-life-lab/#lesson=4&amp;tab=learn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第4课 西街小店优惠</a:t>
            </a:r>
          </a:p>
          <a:p xmlns:a="http://schemas.openxmlformats.org/drawingml/2006/main">
            <a:r>
              <a:t>第4页 &lt;与&lt;=的边界差异</a:t>
            </a:r>
          </a:p>
          <a:p xmlns:a="http://schemas.openxmlformats.org/drawingml/2006/main">
            <a:r>
              <a:t>建议用时：3分钟。</a:t>
            </a:r>
          </a:p>
          <a:p xmlns:a="http://schemas.openxmlformats.org/drawingml/2006/main">
            <a:r>
              <a:t>教师用10作为比较值，先让学生判断9、10、11是否满足条件，再解释小于与小于等于的差异。右侧提醒“及以上”包含等于。顺便指出Python判断相等要用双等号，单等号是赋值；本课不增加复杂逻辑表达式，只要求正确读写这些比较。巡视时让学生把符号读成完整中文，发现把“小于”读成“不大于”就及时纠正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课程来源：</a:t>
            </a:r>
          </a:p>
          <a:p xmlns:a="http://schemas.openxmlformats.org/drawingml/2006/main">
            <a:r>
              <a:t>https://cysqzyz.cn/courseware/python-life-lab/course-data.json</a:t>
            </a:r>
          </a:p>
          <a:p xmlns:a="http://schemas.openxmlformats.org/drawingml/2006/main">
            <a:r>
              <a:t>https://cysqzyz.cn/courseware/python-life-lab/content-enhancements.json</a:t>
            </a:r>
          </a:p>
          <a:p xmlns:a="http://schemas.openxmlformats.org/drawingml/2006/main">
            <a:r>
              <a:t>https://cysqzyz.cn/courseware/python-life-lab/small-steps.json</a:t>
            </a:r>
          </a:p>
          <a:p xmlns:a="http://schemas.openxmlformats.org/drawingml/2006/main">
            <a:r>
              <a:t>https://cysqzyz.cn/courseware/python-life-lab/practice-checks.json</a:t>
            </a:r>
          </a:p>
          <a:p xmlns:a="http://schemas.openxmlformats.org/drawingml/2006/main">
            <a:r>
              <a:t>https://cysqzyz.cn/courseware/python-life-lab/curriculum-path.json</a:t>
            </a:r>
          </a:p>
          <a:p xmlns:a="http://schemas.openxmlformats.org/drawingml/2006/main">
            <a:r>
              <a:t>学生入口：https://cysqzyz.cn/courseware/python-life-lab/#lesson=4&amp;tab=learn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第4课 西街小店优惠</a:t>
            </a:r>
          </a:p>
          <a:p xmlns:a="http://schemas.openxmlformats.org/drawingml/2006/main">
            <a:r>
              <a:t>第5页 第一个满足的分支</a:t>
            </a:r>
          </a:p>
          <a:p xmlns:a="http://schemas.openxmlformats.org/drawingml/2006/main">
            <a:r>
              <a:t>建议用时：3分钟。</a:t>
            </a:r>
          </a:p>
          <a:p xmlns:a="http://schemas.openxmlformats.org/drawingml/2006/main">
            <a:r>
              <a:t>教师以输入10逐行追踪：第一个条件不成立，继续判断第二个，成立后保存22；不再执行else。然后强调elif的上下文：能来到这里说明已经排除小于10，因此只写小于16就覆盖中间档。print与if对齐，表示选择结束后统一输出。暂不让学生同时修改年龄阈值和价格，先读懂结构再迁移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课程来源：</a:t>
            </a:r>
          </a:p>
          <a:p xmlns:a="http://schemas.openxmlformats.org/drawingml/2006/main">
            <a:r>
              <a:t>https://cysqzyz.cn/courseware/python-life-lab/course-data.json</a:t>
            </a:r>
          </a:p>
          <a:p xmlns:a="http://schemas.openxmlformats.org/drawingml/2006/main">
            <a:r>
              <a:t>https://cysqzyz.cn/courseware/python-life-lab/content-enhancements.json</a:t>
            </a:r>
          </a:p>
          <a:p xmlns:a="http://schemas.openxmlformats.org/drawingml/2006/main">
            <a:r>
              <a:t>https://cysqzyz.cn/courseware/python-life-lab/small-steps.json</a:t>
            </a:r>
          </a:p>
          <a:p xmlns:a="http://schemas.openxmlformats.org/drawingml/2006/main">
            <a:r>
              <a:t>https://cysqzyz.cn/courseware/python-life-lab/practice-checks.json</a:t>
            </a:r>
          </a:p>
          <a:p xmlns:a="http://schemas.openxmlformats.org/drawingml/2006/main">
            <a:r>
              <a:t>https://cysqzyz.cn/courseware/python-life-lab/curriculum-path.json</a:t>
            </a:r>
          </a:p>
          <a:p xmlns:a="http://schemas.openxmlformats.org/drawingml/2006/main">
            <a:r>
              <a:t>学生入口：https://cysqzyz.cn/courseware/python-life-lab/#lesson=4&amp;tab=learn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第4课 西街小店优惠</a:t>
            </a:r>
          </a:p>
          <a:p xmlns:a="http://schemas.openxmlformats.org/drawingml/2006/main">
            <a:r>
              <a:t>第6页 分支选择的执行过程</a:t>
            </a:r>
          </a:p>
          <a:p xmlns:a="http://schemas.openxmlformats.org/drawingml/2006/main">
            <a:r>
              <a:t>建议用时：3分钟。</a:t>
            </a:r>
          </a:p>
          <a:p xmlns:a="http://schemas.openxmlformats.org/drawingml/2006/main">
            <a:r>
              <a:t>教师让学生两人一组，一人扮演条件判断，一人记录价格。请注意表中“跳过”不是判断为假：当第一条已为真，后面的elif根本不会继续判断。以9和15说明两个路径，再让学生独立追踪16。核验记录应同时保留输入、所选分支与输出价格，避免只看最后的数字而不了解选择过程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课程来源：</a:t>
            </a:r>
          </a:p>
          <a:p xmlns:a="http://schemas.openxmlformats.org/drawingml/2006/main">
            <a:r>
              <a:t>https://cysqzyz.cn/courseware/python-life-lab/course-data.json</a:t>
            </a:r>
          </a:p>
          <a:p xmlns:a="http://schemas.openxmlformats.org/drawingml/2006/main">
            <a:r>
              <a:t>https://cysqzyz.cn/courseware/python-life-lab/content-enhancements.json</a:t>
            </a:r>
          </a:p>
          <a:p xmlns:a="http://schemas.openxmlformats.org/drawingml/2006/main">
            <a:r>
              <a:t>https://cysqzyz.cn/courseware/python-life-lab/small-steps.json</a:t>
            </a:r>
          </a:p>
          <a:p xmlns:a="http://schemas.openxmlformats.org/drawingml/2006/main">
            <a:r>
              <a:t>https://cysqzyz.cn/courseware/python-life-lab/practice-checks.json</a:t>
            </a:r>
          </a:p>
          <a:p xmlns:a="http://schemas.openxmlformats.org/drawingml/2006/main">
            <a:r>
              <a:t>https://cysqzyz.cn/courseware/python-life-lab/curriculum-path.json</a:t>
            </a:r>
          </a:p>
          <a:p xmlns:a="http://schemas.openxmlformats.org/drawingml/2006/main">
            <a:r>
              <a:t>学生入口：https://cysqzyz.cn/courseware/python-life-lab/#lesson=4&amp;tab=learn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第4课 西街小店优惠</a:t>
            </a:r>
          </a:p>
          <a:p xmlns:a="http://schemas.openxmlformats.org/drawingml/2006/main">
            <a:r>
              <a:t>第7页 冒号与缩进</a:t>
            </a:r>
          </a:p>
          <a:p xmlns:a="http://schemas.openxmlformats.org/drawingml/2006/main">
            <a:r>
              <a:t>建议用时：2分钟。</a:t>
            </a:r>
          </a:p>
          <a:p xmlns:a="http://schemas.openxmlformats.org/drawingml/2006/main">
            <a:r>
              <a:t>本页用预算例子观察结构，left设为0。提问两行输出分别属于哪里，预期只出现“够用”和“核对完成”。if、else后都需要英文冒号；缩进的print属于对应分支，最后一行不缩进所以无论哪条路径都会执行。建议统一四个空格，出错先看行号、冒号与对齐；代码有颜色不代表语法一定正确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课程来源：</a:t>
            </a:r>
          </a:p>
          <a:p xmlns:a="http://schemas.openxmlformats.org/drawingml/2006/main">
            <a:r>
              <a:t>https://cysqzyz.cn/courseware/python-life-lab/course-data.json</a:t>
            </a:r>
          </a:p>
          <a:p xmlns:a="http://schemas.openxmlformats.org/drawingml/2006/main">
            <a:r>
              <a:t>https://cysqzyz.cn/courseware/python-life-lab/content-enhancements.json</a:t>
            </a:r>
          </a:p>
          <a:p xmlns:a="http://schemas.openxmlformats.org/drawingml/2006/main">
            <a:r>
              <a:t>https://cysqzyz.cn/courseware/python-life-lab/small-steps.json</a:t>
            </a:r>
          </a:p>
          <a:p xmlns:a="http://schemas.openxmlformats.org/drawingml/2006/main">
            <a:r>
              <a:t>https://cysqzyz.cn/courseware/python-life-lab/practice-checks.json</a:t>
            </a:r>
          </a:p>
          <a:p xmlns:a="http://schemas.openxmlformats.org/drawingml/2006/main">
            <a:r>
              <a:t>https://cysqzyz.cn/courseware/python-life-lab/curriculum-path.json</a:t>
            </a:r>
          </a:p>
          <a:p xmlns:a="http://schemas.openxmlformats.org/drawingml/2006/main">
            <a:r>
              <a:t>学生入口：https://cysqzyz.cn/courseware/python-life-lab/#lesson=4&amp;tab=learn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第4课 西街小店优惠</a:t>
            </a:r>
          </a:p>
          <a:p xmlns:a="http://schemas.openxmlformats.org/drawingml/2006/main">
            <a:r>
              <a:t>第8页 5个小步</a:t>
            </a:r>
          </a:p>
          <a:p xmlns:a="http://schemas.openxmlformats.org/drawingml/2006/main">
            <a:r>
              <a:t>建议用时：8分钟。</a:t>
            </a:r>
          </a:p>
          <a:p xmlns:a="http://schemas.openxmlformats.org/drawingml/2006/main">
            <a:r>
              <a:t>学生打开第4课学习页，完成比较边界、条件运算符、分支顺序、冒号修补、边界修复五小步。前3步3分钟、后2步5分钟。巡视时要求先把年龄代入条件，再说真假与所执行语句。注意第5小步的简化两档程序只检验一个指定边界，不代表它已覆盖原问题的全部三档；完成后必须回到原生活问题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课程来源：</a:t>
            </a:r>
          </a:p>
          <a:p xmlns:a="http://schemas.openxmlformats.org/drawingml/2006/main">
            <a:r>
              <a:t>https://cysqzyz.cn/courseware/python-life-lab/course-data.json</a:t>
            </a:r>
          </a:p>
          <a:p xmlns:a="http://schemas.openxmlformats.org/drawingml/2006/main">
            <a:r>
              <a:t>https://cysqzyz.cn/courseware/python-life-lab/content-enhancements.json</a:t>
            </a:r>
          </a:p>
          <a:p xmlns:a="http://schemas.openxmlformats.org/drawingml/2006/main">
            <a:r>
              <a:t>https://cysqzyz.cn/courseware/python-life-lab/small-steps.json</a:t>
            </a:r>
          </a:p>
          <a:p xmlns:a="http://schemas.openxmlformats.org/drawingml/2006/main">
            <a:r>
              <a:t>https://cysqzyz.cn/courseware/python-life-lab/practice-checks.json</a:t>
            </a:r>
          </a:p>
          <a:p xmlns:a="http://schemas.openxmlformats.org/drawingml/2006/main">
            <a:r>
              <a:t>https://cysqzyz.cn/courseware/python-life-lab/curriculum-path.json</a:t>
            </a:r>
          </a:p>
          <a:p xmlns:a="http://schemas.openxmlformats.org/drawingml/2006/main">
            <a:r>
              <a:t>学生入口：https://cysqzyz.cn/courseware/python-life-lab/#lesson=4&amp;tab=learn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第4课 西街小店优惠</a:t>
            </a:r>
          </a:p>
          <a:p xmlns:a="http://schemas.openxmlformats.org/drawingml/2006/main">
            <a:r>
              <a:t>第9页 按网站规则计算优惠价</a:t>
            </a:r>
          </a:p>
          <a:p xmlns:a="http://schemas.openxmlformats.org/drawingml/2006/main">
            <a:r>
              <a:t>建议用时：8分钟。</a:t>
            </a:r>
          </a:p>
          <a:p xmlns:a="http://schemas.openxmlformats.org/drawingml/2006/main">
            <a:r>
              <a:t>进入网站第4课练习，先读原始三档规则，保留age与price变量名；用11、12、17、18逐组运行，记录进入的分支与价格，再做程序检测。特别提醒教师：网站basic要求后续把中间档改成20元，但检测仍按原规则25元核验。顺序必须先按原始25元档完成检测，再把20元作为迁移手工核验；不能因改价后检测不通过判学生算法错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课程来源：</a:t>
            </a:r>
          </a:p>
          <a:p xmlns:a="http://schemas.openxmlformats.org/drawingml/2006/main">
            <a:r>
              <a:t>https://cysqzyz.cn/courseware/python-life-lab/course-data.json</a:t>
            </a:r>
          </a:p>
          <a:p xmlns:a="http://schemas.openxmlformats.org/drawingml/2006/main">
            <a:r>
              <a:t>https://cysqzyz.cn/courseware/python-life-lab/content-enhancements.json</a:t>
            </a:r>
          </a:p>
          <a:p xmlns:a="http://schemas.openxmlformats.org/drawingml/2006/main">
            <a:r>
              <a:t>https://cysqzyz.cn/courseware/python-life-lab/small-steps.json</a:t>
            </a:r>
          </a:p>
          <a:p xmlns:a="http://schemas.openxmlformats.org/drawingml/2006/main">
            <a:r>
              <a:t>https://cysqzyz.cn/courseware/python-life-lab/practice-checks.json</a:t>
            </a:r>
          </a:p>
          <a:p xmlns:a="http://schemas.openxmlformats.org/drawingml/2006/main">
            <a:r>
              <a:t>https://cysqzyz.cn/courseware/python-life-lab/curriculum-path.json</a:t>
            </a:r>
          </a:p>
          <a:p xmlns:a="http://schemas.openxmlformats.org/drawingml/2006/main">
            <a:r>
              <a:t>学生入口：https://cysqzyz.cn/courseware/python-life-lab/#lesson=4&amp;tab=learn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第4课 西街小店优惠</a:t>
            </a:r>
          </a:p>
          <a:p xmlns:a="http://schemas.openxmlformats.org/drawingml/2006/main">
            <a:r>
              <a:t>第10页 多个if可能重复赋值</a:t>
            </a:r>
          </a:p>
          <a:p xmlns:a="http://schemas.openxmlformats.org/drawingml/2006/main">
            <a:r>
              <a:t>建议用时：2分钟。</a:t>
            </a:r>
          </a:p>
          <a:p xmlns:a="http://schemas.openxmlformats.org/drawingml/2006/main">
            <a:r>
              <a:t>教师描述反例：若先用独立if判断age小于10，把price设12；再用另一个独立if判断age小于16，把price设22，那么年龄9满足两条，第二次赋值覆盖第一次。与if/elif不同，后者选中后不再选后续分支。先让学生口头追踪，再强调不是说多个if永远错误，而是本课互斥三档更适合一条选择链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课程来源：</a:t>
            </a:r>
          </a:p>
          <a:p xmlns:a="http://schemas.openxmlformats.org/drawingml/2006/main">
            <a:r>
              <a:t>https://cysqzyz.cn/courseware/python-life-lab/course-data.json</a:t>
            </a:r>
          </a:p>
          <a:p xmlns:a="http://schemas.openxmlformats.org/drawingml/2006/main">
            <a:r>
              <a:t>https://cysqzyz.cn/courseware/python-life-lab/content-enhancements.json</a:t>
            </a:r>
          </a:p>
          <a:p xmlns:a="http://schemas.openxmlformats.org/drawingml/2006/main">
            <a:r>
              <a:t>https://cysqzyz.cn/courseware/python-life-lab/small-steps.json</a:t>
            </a:r>
          </a:p>
          <a:p xmlns:a="http://schemas.openxmlformats.org/drawingml/2006/main">
            <a:r>
              <a:t>https://cysqzyz.cn/courseware/python-life-lab/practice-checks.json</a:t>
            </a:r>
          </a:p>
          <a:p xmlns:a="http://schemas.openxmlformats.org/drawingml/2006/main">
            <a:r>
              <a:t>https://cysqzyz.cn/courseware/python-life-lab/curriculum-path.json</a:t>
            </a:r>
          </a:p>
          <a:p xmlns:a="http://schemas.openxmlformats.org/drawingml/2006/main">
            <a:r>
              <a:t>学生入口：https://cysqzyz.cn/courseware/python-life-lab/#lesson=4&amp;tab=learn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第4课 西街小店优惠</a:t>
            </a:r>
          </a:p>
          <a:p xmlns:a="http://schemas.openxmlformats.org/drawingml/2006/main">
            <a:r>
              <a:t>第11页 边界年龄的测试</a:t>
            </a:r>
          </a:p>
          <a:p xmlns:a="http://schemas.openxmlformats.org/drawingml/2006/main">
            <a:r>
              <a:t>建议用时：2分钟。</a:t>
            </a:r>
          </a:p>
          <a:p xmlns:a="http://schemas.openxmlformats.org/drawingml/2006/main">
            <a:r>
              <a:t>让学生围绕教师例题10和16两个分界，分别补上前一个值、分界值、后一个值。预期第一组9、10、11，第二组15、16、17；这些能检查等号归属是否一致。引导学生回到网站自己的边界记录，说明为什么某组比随机年龄更容易找错。年龄为非负整数是输入前提，负年龄不在今天的规则内，不要求额外设计异常处理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课程来源：</a:t>
            </a:r>
          </a:p>
          <a:p xmlns:a="http://schemas.openxmlformats.org/drawingml/2006/main">
            <a:r>
              <a:t>https://cysqzyz.cn/courseware/python-life-lab/course-data.json</a:t>
            </a:r>
          </a:p>
          <a:p xmlns:a="http://schemas.openxmlformats.org/drawingml/2006/main">
            <a:r>
              <a:t>https://cysqzyz.cn/courseware/python-life-lab/content-enhancements.json</a:t>
            </a:r>
          </a:p>
          <a:p xmlns:a="http://schemas.openxmlformats.org/drawingml/2006/main">
            <a:r>
              <a:t>https://cysqzyz.cn/courseware/python-life-lab/small-steps.json</a:t>
            </a:r>
          </a:p>
          <a:p xmlns:a="http://schemas.openxmlformats.org/drawingml/2006/main">
            <a:r>
              <a:t>https://cysqzyz.cn/courseware/python-life-lab/practice-checks.json</a:t>
            </a:r>
          </a:p>
          <a:p xmlns:a="http://schemas.openxmlformats.org/drawingml/2006/main">
            <a:r>
              <a:t>https://cysqzyz.cn/courseware/python-life-lab/curriculum-path.json</a:t>
            </a:r>
          </a:p>
          <a:p xmlns:a="http://schemas.openxmlformats.org/drawingml/2006/main">
            <a:r>
              <a:t>学生入口：https://cysqzyz.cn/courseware/python-life-lab/#lesson=4&amp;tab=learn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第4课 西街小店优惠</a:t>
            </a:r>
          </a:p>
          <a:p xmlns:a="http://schemas.openxmlformats.org/drawingml/2006/main">
            <a:r>
              <a:t>第12页 迁移：优惠规则改变后</a:t>
            </a:r>
          </a:p>
          <a:p xmlns:a="http://schemas.openxmlformats.org/drawingml/2006/main">
            <a:r>
              <a:t>建议用时：2分钟。</a:t>
            </a:r>
          </a:p>
          <a:p xmlns:a="http://schemas.openxmlformats.org/drawingml/2006/main">
            <a:r>
              <a:t>完成核心任务后任选一项：依网站basic将中间档改为20元，并手工核对四个年龄；或给预算器增加不足与够用提示。必须明确网站程序检测仍期待原规则中间档25元，因此改20元版本用自己列出的新预期核对，不重复要求它通过旧检测。保存迁移前原程序；若需要恢复网站检测，请恢复25元。拓展者还可用if和余数改写第2课车数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课程来源：</a:t>
            </a:r>
          </a:p>
          <a:p xmlns:a="http://schemas.openxmlformats.org/drawingml/2006/main">
            <a:r>
              <a:t>https://cysqzyz.cn/courseware/python-life-lab/course-data.json</a:t>
            </a:r>
          </a:p>
          <a:p xmlns:a="http://schemas.openxmlformats.org/drawingml/2006/main">
            <a:r>
              <a:t>https://cysqzyz.cn/courseware/python-life-lab/content-enhancements.json</a:t>
            </a:r>
          </a:p>
          <a:p xmlns:a="http://schemas.openxmlformats.org/drawingml/2006/main">
            <a:r>
              <a:t>https://cysqzyz.cn/courseware/python-life-lab/small-steps.json</a:t>
            </a:r>
          </a:p>
          <a:p xmlns:a="http://schemas.openxmlformats.org/drawingml/2006/main">
            <a:r>
              <a:t>https://cysqzyz.cn/courseware/python-life-lab/practice-checks.json</a:t>
            </a:r>
          </a:p>
          <a:p xmlns:a="http://schemas.openxmlformats.org/drawingml/2006/main">
            <a:r>
              <a:t>https://cysqzyz.cn/courseware/python-life-lab/curriculum-path.json</a:t>
            </a:r>
          </a:p>
          <a:p xmlns:a="http://schemas.openxmlformats.org/drawingml/2006/main">
            <a:r>
              <a:t>学生入口：https://cysqzyz.cn/courseware/python-life-lab/#lesson=4&amp;tab=learn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第4课 西街小店优惠</a:t>
            </a:r>
          </a:p>
          <a:p xmlns:a="http://schemas.openxmlformats.org/drawingml/2006/main">
            <a:r>
              <a:t>第13页 知识检测与自评</a:t>
            </a:r>
          </a:p>
          <a:p xmlns:a="http://schemas.openxmlformats.org/drawingml/2006/main">
            <a:r>
              <a:t>建议用时：4分钟。</a:t>
            </a:r>
          </a:p>
          <a:p xmlns:a="http://schemas.openxmlformats.org/drawingml/2006/main">
            <a:r>
              <a:t>安排2分钟独立完成网站测一测，2分钟整理四组原规则记录和自评。不给测验原题答案，让学生用自己的追踪表核验判断。自评要求能说出每条条件排除了哪些年龄，能指出冒号及缩进的作用。教师收集一个仍有疑问的边界，在课后反馈；已做改价迁移的学生要标清版本，避免把20元迁移结果当作25元原规则证据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课程来源：</a:t>
            </a:r>
          </a:p>
          <a:p xmlns:a="http://schemas.openxmlformats.org/drawingml/2006/main">
            <a:r>
              <a:t>https://cysqzyz.cn/courseware/python-life-lab/course-data.json</a:t>
            </a:r>
          </a:p>
          <a:p xmlns:a="http://schemas.openxmlformats.org/drawingml/2006/main">
            <a:r>
              <a:t>https://cysqzyz.cn/courseware/python-life-lab/content-enhancements.json</a:t>
            </a:r>
          </a:p>
          <a:p xmlns:a="http://schemas.openxmlformats.org/drawingml/2006/main">
            <a:r>
              <a:t>https://cysqzyz.cn/courseware/python-life-lab/small-steps.json</a:t>
            </a:r>
          </a:p>
          <a:p xmlns:a="http://schemas.openxmlformats.org/drawingml/2006/main">
            <a:r>
              <a:t>https://cysqzyz.cn/courseware/python-life-lab/practice-checks.json</a:t>
            </a:r>
          </a:p>
          <a:p xmlns:a="http://schemas.openxmlformats.org/drawingml/2006/main">
            <a:r>
              <a:t>https://cysqzyz.cn/courseware/python-life-lab/curriculum-path.json</a:t>
            </a:r>
          </a:p>
          <a:p xmlns:a="http://schemas.openxmlformats.org/drawingml/2006/main">
            <a:r>
              <a:t>学生入口：https://cysqzyz.cn/courseware/python-life-lab/#lesson=4&amp;tab=learn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第4课 西街小店优惠</a:t>
            </a:r>
          </a:p>
          <a:p xmlns:a="http://schemas.openxmlformats.org/drawingml/2006/main">
            <a:r>
              <a:t>第14页 规则、条件与分支</a:t>
            </a:r>
          </a:p>
          <a:p xmlns:a="http://schemas.openxmlformats.org/drawingml/2006/main">
            <a:r>
              <a:t>建议用时：2分钟。</a:t>
            </a:r>
          </a:p>
          <a:p xmlns:a="http://schemas.openxmlformats.org/drawingml/2006/main">
            <a:r>
              <a:t>请学生总结规则翻译的三个步骤：先列范围，再写有顺序的条件，最后测试边界。强调if执行人为明确给定的规则，不是猜测意图，也不能称作大模型。收尾让学生用一个边界例子说明自己的证据为何可信，而不是只说程序通过。预告下节会遇到同时满足两种要求的活动报名，单条条件将扩展成条件组合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课程来源：</a:t>
            </a:r>
          </a:p>
          <a:p xmlns:a="http://schemas.openxmlformats.org/drawingml/2006/main">
            <a:r>
              <a:t>https://cysqzyz.cn/courseware/python-life-lab/course-data.json</a:t>
            </a:r>
          </a:p>
          <a:p xmlns:a="http://schemas.openxmlformats.org/drawingml/2006/main">
            <a:r>
              <a:t>https://cysqzyz.cn/courseware/python-life-lab/content-enhancements.json</a:t>
            </a:r>
          </a:p>
          <a:p xmlns:a="http://schemas.openxmlformats.org/drawingml/2006/main">
            <a:r>
              <a:t>https://cysqzyz.cn/courseware/python-life-lab/small-steps.json</a:t>
            </a:r>
          </a:p>
          <a:p xmlns:a="http://schemas.openxmlformats.org/drawingml/2006/main">
            <a:r>
              <a:t>https://cysqzyz.cn/courseware/python-life-lab/practice-checks.json</a:t>
            </a:r>
          </a:p>
          <a:p xmlns:a="http://schemas.openxmlformats.org/drawingml/2006/main">
            <a:r>
              <a:t>https://cysqzyz.cn/courseware/python-life-lab/curriculum-path.json</a:t>
            </a:r>
          </a:p>
          <a:p xmlns:a="http://schemas.openxmlformats.org/drawingml/2006/main">
            <a:r>
              <a:t>学生入口：https://cysqzyz.cn/courseware/python-life-lab/#lesson=4&amp;tab=learn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193d40346764ae6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b029529b9e247e5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46d3da3a05c435d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c75ebe3619a4153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3e0a7726efe45b3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d99ed434cbf489e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D6A8650A-F1E2-426C-9D74-4B0073773BD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5E4455B4-010D-499B-B186-C452A90895DE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4DEEDCCE-9D7F-41C8-A02C-5F1CAE6B4C7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BAF99E01-7A3D-4C9C-9978-E3CDC037825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83E66E6A-B97F-4A03-A76C-FC4E6705BB44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AB63BD78-9BA2-4231-B05B-00C647702B1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300FC03E-FC32-4D1E-A0D2-A1C6983594C6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C02088F2-2F95-4092-A4C9-76CF819258B0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0BDF8417-F47A-4F0F-A4BB-E1DC359A42C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4D7B9B7A-0DB2-490E-A992-502D1F94CD50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e8abfc6c480244b8" /><Relationship Type="http://schemas.openxmlformats.org/officeDocument/2006/relationships/slideLayout" Target="/ppt/slideLayouts/slideLayout1.xml" Id="R5c823c58e1ef482a" /><Relationship Type="http://schemas.openxmlformats.org/officeDocument/2006/relationships/slideLayout" Target="/ppt/slideLayouts/slideLayout2.xml" Id="R09a6ab037df84151" /><Relationship Type="http://schemas.openxmlformats.org/officeDocument/2006/relationships/slideLayout" Target="/ppt/slideLayouts/slideLayout3.xml" Id="R37d3d5600d804fde" /><Relationship Type="http://schemas.openxmlformats.org/officeDocument/2006/relationships/slideLayout" Target="/ppt/slideLayouts/slideLayout4.xml" Id="R28d2c73d7a2c41f7" /><Relationship Type="http://schemas.openxmlformats.org/officeDocument/2006/relationships/slideLayout" Target="/ppt/slideLayouts/slideLayout5.xml" Id="R4b8e9d85eeb9477a" /><Relationship Type="http://schemas.openxmlformats.org/officeDocument/2006/relationships/slideLayout" Target="/ppt/slideLayouts/slideLayout6.xml" Id="Rfafc82ebe3ed47a0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5c823c58e1ef482a"/>
    <p:sldLayoutId xmlns:r="http://schemas.openxmlformats.org/officeDocument/2006/relationships" id="2147483650" r:id="R09a6ab037df84151"/>
    <p:sldLayoutId xmlns:r="http://schemas.openxmlformats.org/officeDocument/2006/relationships" id="2147483651" r:id="R37d3d5600d804fde"/>
    <p:sldLayoutId xmlns:r="http://schemas.openxmlformats.org/officeDocument/2006/relationships" id="2147483652" r:id="R28d2c73d7a2c41f7"/>
    <p:sldLayoutId xmlns:r="http://schemas.openxmlformats.org/officeDocument/2006/relationships" id="2147483653" r:id="R4b8e9d85eeb9477a"/>
    <p:sldLayoutId xmlns:r="http://schemas.openxmlformats.org/officeDocument/2006/relationships" id="2147483654" r:id="Rfafc82ebe3ed47a0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ca4e9fb0e394b93" /><Relationship Type="http://schemas.openxmlformats.org/officeDocument/2006/relationships/image" Target="/ppt/media/image.png" Id="R8fb42408334749b7" /><Relationship Type="http://schemas.openxmlformats.org/officeDocument/2006/relationships/notesSlide" Target="/ppt/notesSlides/notesSlide1.xml" Id="Rfec720ad1b114a8b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ea28f503cd54295" /><Relationship Type="http://schemas.openxmlformats.org/officeDocument/2006/relationships/notesSlide" Target="/ppt/notesSlides/notesSlide2.xml" Id="Rbb2b322a5e384f0e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220ec3244b64c2f" /><Relationship Type="http://schemas.openxmlformats.org/officeDocument/2006/relationships/notesSlide" Target="/ppt/notesSlides/notesSlide3.xml" Id="Rfeca3fc4e05f422b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5dd3d8b530241d1" /><Relationship Type="http://schemas.openxmlformats.org/officeDocument/2006/relationships/notesSlide" Target="/ppt/notesSlides/notesSlide4.xml" Id="R18602b53b4a346ab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31f11e5e0bb48dd" /><Relationship Type="http://schemas.openxmlformats.org/officeDocument/2006/relationships/notesSlide" Target="/ppt/notesSlides/notesSlide5.xml" Id="R34da1b5743bc4bbf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be76235af6b4812" /><Relationship Type="http://schemas.openxmlformats.org/officeDocument/2006/relationships/notesSlide" Target="/ppt/notesSlides/notesSlide6.xml" Id="R8dc1e501f1704c14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fc70faa01934e86" /><Relationship Type="http://schemas.openxmlformats.org/officeDocument/2006/relationships/notesSlide" Target="/ppt/notesSlides/notesSlide7.xml" Id="R95b955ee0ff74fe0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e06fcbf56d74ee3" /><Relationship Type="http://schemas.openxmlformats.org/officeDocument/2006/relationships/hyperlink" Target="https://cysqzyz.cn/courseware/python-life-lab/#lesson=4&amp;tab=learn" TargetMode="External" Id="R136d53d003ac4d52" /><Relationship Type="http://schemas.openxmlformats.org/officeDocument/2006/relationships/notesSlide" Target="/ppt/notesSlides/notesSlide8.xml" Id="Rfbf8681d52c54b52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bda5f4e380645dd" /><Relationship Type="http://schemas.openxmlformats.org/officeDocument/2006/relationships/hyperlink" Target="https://cysqzyz.cn/courseware/python-life-lab/#lesson=4&amp;tab=practice" TargetMode="External" Id="Rd499da2bef3e4069" /><Relationship Type="http://schemas.openxmlformats.org/officeDocument/2006/relationships/notesSlide" Target="/ppt/notesSlides/notesSlide9.xml" Id="R3822fcfae9dd4d64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85560b5cf6b42f2" /><Relationship Type="http://schemas.openxmlformats.org/officeDocument/2006/relationships/notesSlide" Target="/ppt/notesSlides/notesSlide10.xml" Id="Re0d0bdadad1748e9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56b5097954a4967" /><Relationship Type="http://schemas.openxmlformats.org/officeDocument/2006/relationships/notesSlide" Target="/ppt/notesSlides/notesSlide11.xml" Id="Ra4eb372eef71401c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68e396c6b9b4081" /><Relationship Type="http://schemas.openxmlformats.org/officeDocument/2006/relationships/notesSlide" Target="/ppt/notesSlides/notesSlide12.xml" Id="Rbee485ae83a34b7e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403585b3cc7407c" /><Relationship Type="http://schemas.openxmlformats.org/officeDocument/2006/relationships/hyperlink" Target="https://cysqzyz.cn/courseware/python-life-lab/#lesson=4&amp;tab=quiz" TargetMode="External" Id="R1eb6fbb2260d4060" /><Relationship Type="http://schemas.openxmlformats.org/officeDocument/2006/relationships/notesSlide" Target="/ppt/notesSlides/notesSlide13.xml" Id="R25d0221aea4d4864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4a7294db26a42b4" /><Relationship Type="http://schemas.openxmlformats.org/officeDocument/2006/relationships/hyperlink" Target="https://cysqzyz.cn/courseware/python-life-lab/#lesson=4&amp;tab=quiz" TargetMode="External" Id="Re6efee82b8804e40" /><Relationship Type="http://schemas.openxmlformats.org/officeDocument/2006/relationships/notesSlide" Target="/ppt/notesSlides/notesSlide14.xml" Id="R56b98415919c4649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AB2D09D-C190-4CCE-9F5D-E440B850891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fb42408334749b7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text-1-0">
            <a:extLst xmlns:a="http://schemas.openxmlformats.org/drawingml/2006/main">
              <a:ext uri="{FF2B5EF4-FFF2-40B4-BE49-F238E27FC236}">
                <a16:creationId xmlns:a16="http://schemas.microsoft.com/office/drawing/2014/main" id="{14E2FF8B-8183-4E0D-B52B-5616DBC4C6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723900"/>
            <a:ext cx="8572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87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87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Python 实验室  /  第 4 课</a:t>
            </a:r>
          </a:p>
        </p:txBody>
      </p:sp>
      <p:sp>
        <p:nvSpPr>
          <p:cNvPr id="3" name="text-1-1">
            <a:extLst xmlns:a="http://schemas.openxmlformats.org/drawingml/2006/main">
              <a:ext uri="{FF2B5EF4-FFF2-40B4-BE49-F238E27FC236}">
                <a16:creationId xmlns:a16="http://schemas.microsoft.com/office/drawing/2014/main" id="{76CE40BD-2113-4203-9A94-F67EEEF131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152650"/>
            <a:ext cx="7048500" cy="1857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52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52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52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西街小店</a:t>
            </a:r>
          </a:p>
          <a:p xmlns:a="http://schemas.openxmlformats.org/drawingml/2006/main">
            <a:pPr algn="l">
              <a:defRPr sz="52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52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优惠</a:t>
            </a:r>
          </a:p>
        </p:txBody>
      </p:sp>
      <p:sp>
        <p:nvSpPr>
          <p:cNvPr id="4" name="text-1-2">
            <a:extLst xmlns:a="http://schemas.openxmlformats.org/drawingml/2006/main">
              <a:ext uri="{FF2B5EF4-FFF2-40B4-BE49-F238E27FC236}">
                <a16:creationId xmlns:a16="http://schemas.microsoft.com/office/drawing/2014/main" id="{5AA469FE-3A18-46A0-BBC7-EE71D761E8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429125"/>
            <a:ext cx="6858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分支选择、关系运算与边界测试</a:t>
            </a:r>
          </a:p>
        </p:txBody>
      </p:sp>
      <p:sp>
        <p:nvSpPr>
          <p:cNvPr id="5" name="text-1-3">
            <a:extLst xmlns:a="http://schemas.openxmlformats.org/drawingml/2006/main">
              <a:ext uri="{FF2B5EF4-FFF2-40B4-BE49-F238E27FC236}">
                <a16:creationId xmlns:a16="http://schemas.microsoft.com/office/drawing/2014/main" id="{753217D9-D272-49CC-902A-15F722AA1A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6067425"/>
            <a:ext cx="8858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650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650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650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泉州一中高中信息科技教学实验课程</a:t>
            </a:r>
          </a:p>
        </p:txBody>
      </p:sp>
    </p:spTree>
    <p:extLst>
      <p:ext uri="{BB962C8B-B14F-4D97-AF65-F5344CB8AC3E}">
        <p14:creationId xmlns:p14="http://schemas.microsoft.com/office/powerpoint/2010/main" val="152552165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text-2-0">
            <a:extLst xmlns:a="http://schemas.openxmlformats.org/drawingml/2006/main">
              <a:ext uri="{FF2B5EF4-FFF2-40B4-BE49-F238E27FC236}">
                <a16:creationId xmlns:a16="http://schemas.microsoft.com/office/drawing/2014/main" id="{F89A9C10-C1B3-493A-9F2F-57EDBD6DEE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优惠规则与验证目标</a:t>
            </a:r>
          </a:p>
        </p:txBody>
      </p:sp>
      <p:sp>
        <p:nvSpPr>
          <p:cNvPr id="2" name="text-2-1">
            <a:extLst xmlns:a="http://schemas.openxmlformats.org/drawingml/2006/main">
              <a:ext uri="{FF2B5EF4-FFF2-40B4-BE49-F238E27FC236}">
                <a16:creationId xmlns:a16="http://schemas.microsoft.com/office/drawing/2014/main" id="{EEB52E4D-409A-4948-BE1D-57BA1E84BE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第 04 课</a:t>
            </a:r>
          </a:p>
        </p:txBody>
      </p:sp>
      <p:sp>
        <p:nvSpPr>
          <p:cNvPr id="3" name="text-2-2">
            <a:extLst xmlns:a="http://schemas.openxmlformats.org/drawingml/2006/main">
              <a:ext uri="{FF2B5EF4-FFF2-40B4-BE49-F238E27FC236}">
                <a16:creationId xmlns:a16="http://schemas.microsoft.com/office/drawing/2014/main" id="{7DCD647E-8B28-49DA-BF3A-75B09D4630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5E716B"/>
                </a:solidFill>
                <a:latin typeface="Menlo"/>
                <a:ea typeface="Menlo"/>
                <a:cs typeface="Menlo"/>
              </a:rPr>
              <a:t>02</a:t>
            </a:r>
          </a:p>
        </p:txBody>
      </p:sp>
      <p:sp>
        <p:nvSpPr>
          <p:cNvPr id="4" name="text-2-3">
            <a:extLst xmlns:a="http://schemas.openxmlformats.org/drawingml/2006/main">
              <a:ext uri="{FF2B5EF4-FFF2-40B4-BE49-F238E27FC236}">
                <a16:creationId xmlns:a16="http://schemas.microsoft.com/office/drawing/2014/main" id="{699C2CCB-9789-4550-A395-346981F075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2047875"/>
            <a:ext cx="10715625" cy="1114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90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90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90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先定范围，再写条件</a:t>
            </a:r>
          </a:p>
        </p:txBody>
      </p:sp>
      <p:sp>
        <p:nvSpPr>
          <p:cNvPr id="5" name="text-2-4">
            <a:extLst xmlns:a="http://schemas.openxmlformats.org/drawingml/2006/main">
              <a:ext uri="{FF2B5EF4-FFF2-40B4-BE49-F238E27FC236}">
                <a16:creationId xmlns:a16="http://schemas.microsoft.com/office/drawing/2014/main" id="{B88B85D7-1D7D-45BF-A2E2-C2FFD9E5ED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3533775"/>
            <a:ext cx="10668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if／elif／else顺序选择一档</a:t>
            </a:r>
          </a:p>
        </p:txBody>
      </p:sp>
      <p:sp>
        <p:nvSpPr>
          <p:cNvPr id="6" name="text-2-5">
            <a:extLst xmlns:a="http://schemas.openxmlformats.org/drawingml/2006/main">
              <a:ext uri="{FF2B5EF4-FFF2-40B4-BE49-F238E27FC236}">
                <a16:creationId xmlns:a16="http://schemas.microsoft.com/office/drawing/2014/main" id="{94A18855-C972-491F-ABF9-FD393AC4E8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4362450"/>
            <a:ext cx="10668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冒号与缩进标明分支内部语句</a:t>
            </a:r>
          </a:p>
        </p:txBody>
      </p:sp>
      <p:sp>
        <p:nvSpPr>
          <p:cNvPr id="7" name="text-2-6">
            <a:extLst xmlns:a="http://schemas.openxmlformats.org/drawingml/2006/main">
              <a:ext uri="{FF2B5EF4-FFF2-40B4-BE49-F238E27FC236}">
                <a16:creationId xmlns:a16="http://schemas.microsoft.com/office/drawing/2014/main" id="{398CD39C-E67E-4864-9CDE-6425F2690B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5191125"/>
            <a:ext cx="10668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专挑分界前、分界点来核对</a:t>
            </a:r>
          </a:p>
        </p:txBody>
      </p:sp>
    </p:spTree>
    <p:extLst>
      <p:ext uri="{BB962C8B-B14F-4D97-AF65-F5344CB8AC3E}">
        <p14:creationId xmlns:p14="http://schemas.microsoft.com/office/powerpoint/2010/main" val="639439401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text-3-0">
            <a:extLst xmlns:a="http://schemas.openxmlformats.org/drawingml/2006/main">
              <a:ext uri="{FF2B5EF4-FFF2-40B4-BE49-F238E27FC236}">
                <a16:creationId xmlns:a16="http://schemas.microsoft.com/office/drawing/2014/main" id="{B1673C03-0B39-44E9-9845-194B0E7F1B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优惠规则中的年龄区间</a:t>
            </a:r>
          </a:p>
        </p:txBody>
      </p:sp>
      <p:sp>
        <p:nvSpPr>
          <p:cNvPr id="2" name="text-3-1">
            <a:extLst xmlns:a="http://schemas.openxmlformats.org/drawingml/2006/main">
              <a:ext uri="{FF2B5EF4-FFF2-40B4-BE49-F238E27FC236}">
                <a16:creationId xmlns:a16="http://schemas.microsoft.com/office/drawing/2014/main" id="{72B40902-2629-47C9-8E5C-0AB211D8D8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第 04 课</a:t>
            </a:r>
          </a:p>
        </p:txBody>
      </p:sp>
      <p:sp>
        <p:nvSpPr>
          <p:cNvPr id="3" name="text-3-2">
            <a:extLst xmlns:a="http://schemas.openxmlformats.org/drawingml/2006/main">
              <a:ext uri="{FF2B5EF4-FFF2-40B4-BE49-F238E27FC236}">
                <a16:creationId xmlns:a16="http://schemas.microsoft.com/office/drawing/2014/main" id="{E669F3FA-69F0-4275-A523-F53433D359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5E716B"/>
                </a:solidFill>
                <a:latin typeface="Menlo"/>
                <a:ea typeface="Menlo"/>
                <a:cs typeface="Menlo"/>
              </a:rPr>
              <a:t>03</a:t>
            </a:r>
          </a:p>
        </p:txBody>
      </p:sp>
      <p:graphicFrame>
        <p:nvGraphicFrame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6F4E274-9D51-47C8-B095-117A8F20815A}"/>
              </a:ext>
            </a:extLst>
          </p:cNvPr>
          <p:cNvGraphicFramePr/>
          <p:nvPr/>
        </p:nvGraphicFramePr>
        <p:xfrm>
          <a:off xmlns:a="http://schemas.openxmlformats.org/drawingml/2006/main" x="685800" y="2000250"/>
          <a:ext xmlns:a="http://schemas.openxmlformats.org/drawingml/2006/main" cx="10763250" cy="2438400"/>
        </p:xfrm>
        <a:graphic xmlns:a="http://schemas.openxmlformats.org/drawingml/2006/main">
          <a:graphicData uri="http://schemas.openxmlformats.org/drawingml/2006/table">
            <a:tbl>
              <a:tblPr firstRow="0" bandRow="0"/>
              <a:tblGrid>
                <a:gridCol w="4095750"/>
                <a:gridCol w="3619500"/>
                <a:gridCol w="3048000"/>
              </a:tblGrid>
              <a:tr h="609600"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1875" b="1">
                          <a:solidFill>
                            <a:srgbClr val="FFFFFF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年龄范围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8D0"/>
                      </a:solidFill>
                      <a:prstDash val="solid"/>
                    </a:lnL>
                    <a:lnR w="9525">
                      <a:solidFill>
                        <a:srgbClr val="CCD8D0"/>
                      </a:solidFill>
                      <a:prstDash val="solid"/>
                    </a:lnR>
                    <a:lnT w="9525">
                      <a:solidFill>
                        <a:srgbClr val="CCD8D0"/>
                      </a:solidFill>
                      <a:prstDash val="solid"/>
                    </a:lnT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143D36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1875" b="1">
                          <a:solidFill>
                            <a:srgbClr val="FFFFFF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比较表达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T w="9525">
                      <a:solidFill>
                        <a:srgbClr val="CCD8D0"/>
                      </a:solidFill>
                      <a:prstDash val="solid"/>
                    </a:lnT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143D36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1875" b="1">
                          <a:solidFill>
                            <a:srgbClr val="FFFFFF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模拟价格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T w="9525">
                      <a:solidFill>
                        <a:srgbClr val="CCD8D0"/>
                      </a:solidFill>
                      <a:prstDash val="solid"/>
                    </a:lnT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143D36"/>
                    </a:solidFill>
                  </a:tcPr>
                </a:tc>
              </a:tr>
              <a:tr h="609600"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未满10岁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8D0"/>
                      </a:solidFill>
                      <a:prstDash val="solid"/>
                    </a:lnL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age &lt; 10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12元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10至未满16岁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8D0"/>
                      </a:solidFill>
                      <a:prstDash val="solid"/>
                    </a:lnL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E6EEE7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10 ≤ age &lt; 16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E6EEE7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22元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E6EEE7"/>
                    </a:solidFill>
                  </a:tcPr>
                </a:tc>
              </a:tr>
              <a:tr h="609600"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16岁及以上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8D0"/>
                      </a:solidFill>
                      <a:prstDash val="solid"/>
                    </a:lnL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age ≥ 16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32元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-3-3">
            <a:extLst xmlns:a="http://schemas.openxmlformats.org/drawingml/2006/main">
              <a:ext uri="{FF2B5EF4-FFF2-40B4-BE49-F238E27FC236}">
                <a16:creationId xmlns:a16="http://schemas.microsoft.com/office/drawing/2014/main" id="{D2DD1D8C-CE7D-41E0-9B3A-974C77525D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857875"/>
            <a:ext cx="1073467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10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这一页是教师示例；学生网站使用另一组档位。</a:t>
            </a:r>
          </a:p>
        </p:txBody>
      </p:sp>
    </p:spTree>
    <p:extLst>
      <p:ext uri="{BB962C8B-B14F-4D97-AF65-F5344CB8AC3E}">
        <p14:creationId xmlns:p14="http://schemas.microsoft.com/office/powerpoint/2010/main" val="102014544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text-4-0">
            <a:extLst xmlns:a="http://schemas.openxmlformats.org/drawingml/2006/main">
              <a:ext uri="{FF2B5EF4-FFF2-40B4-BE49-F238E27FC236}">
                <a16:creationId xmlns:a16="http://schemas.microsoft.com/office/drawing/2014/main" id="{86F519C7-8583-4EE1-9B9C-61FD507DB9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&lt;与&lt;=的边界差异</a:t>
            </a:r>
          </a:p>
        </p:txBody>
      </p:sp>
      <p:sp>
        <p:nvSpPr>
          <p:cNvPr id="2" name="text-4-1">
            <a:extLst xmlns:a="http://schemas.openxmlformats.org/drawingml/2006/main">
              <a:ext uri="{FF2B5EF4-FFF2-40B4-BE49-F238E27FC236}">
                <a16:creationId xmlns:a16="http://schemas.microsoft.com/office/drawing/2014/main" id="{A3821823-6959-4626-A815-98CDB4E98B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第 04 课</a:t>
            </a:r>
          </a:p>
        </p:txBody>
      </p:sp>
      <p:sp>
        <p:nvSpPr>
          <p:cNvPr id="3" name="text-4-2">
            <a:extLst xmlns:a="http://schemas.openxmlformats.org/drawingml/2006/main">
              <a:ext uri="{FF2B5EF4-FFF2-40B4-BE49-F238E27FC236}">
                <a16:creationId xmlns:a16="http://schemas.microsoft.com/office/drawing/2014/main" id="{A6272A7A-9CFA-41A2-A03E-078EE5B8CD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5E716B"/>
                </a:solidFill>
                <a:latin typeface="Menlo"/>
                <a:ea typeface="Menlo"/>
                <a:cs typeface="Menlo"/>
              </a:rPr>
              <a:t>04</a:t>
            </a:r>
          </a:p>
        </p:txBody>
      </p:sp>
      <p:sp>
        <p:nvSpPr>
          <p:cNvPr id="4" name="text-4-3">
            <a:extLst xmlns:a="http://schemas.openxmlformats.org/drawingml/2006/main">
              <a:ext uri="{FF2B5EF4-FFF2-40B4-BE49-F238E27FC236}">
                <a16:creationId xmlns:a16="http://schemas.microsoft.com/office/drawing/2014/main" id="{CF92FCFB-6D2D-4B0D-BCBC-BD527BA19F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028825"/>
            <a:ext cx="49530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5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55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55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不含等于</a:t>
            </a:r>
          </a:p>
        </p:txBody>
      </p:sp>
      <p:sp>
        <p:nvSpPr>
          <p:cNvPr id="5" name="text-4-4">
            <a:extLst xmlns:a="http://schemas.openxmlformats.org/drawingml/2006/main">
              <a:ext uri="{FF2B5EF4-FFF2-40B4-BE49-F238E27FC236}">
                <a16:creationId xmlns:a16="http://schemas.microsoft.com/office/drawing/2014/main" id="{A4442CAA-FE4F-44AB-9CE3-DFDA501AC0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028825"/>
            <a:ext cx="4857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50" b="1">
                <a:solidFill>
                  <a:srgbClr val="B45338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550" b="1">
                <a:solidFill>
                  <a:srgbClr val="B45338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550" b="1">
                <a:solidFill>
                  <a:srgbClr val="B45338"/>
                </a:solidFill>
                <a:latin typeface="Hiragino Sans GB"/>
                <a:ea typeface="Hiragino Sans GB"/>
                <a:cs typeface="Hiragino Sans GB"/>
              </a:rPr>
              <a:t>包含等于</a:t>
            </a:r>
          </a:p>
        </p:txBody>
      </p:sp>
      <p:sp>
        <p:nvSpPr>
          <p:cNvPr id="6" name="text-4-5">
            <a:extLst xmlns:a="http://schemas.openxmlformats.org/drawingml/2006/main">
              <a:ext uri="{FF2B5EF4-FFF2-40B4-BE49-F238E27FC236}">
                <a16:creationId xmlns:a16="http://schemas.microsoft.com/office/drawing/2014/main" id="{E441A01A-FAE8-4F6B-BBE1-DF720B8A56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057525"/>
            <a:ext cx="4943475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age &lt; 10：未满10岁</a:t>
            </a:r>
          </a:p>
        </p:txBody>
      </p:sp>
      <p:sp>
        <p:nvSpPr>
          <p:cNvPr id="7" name="text-4-6">
            <a:extLst xmlns:a="http://schemas.openxmlformats.org/drawingml/2006/main">
              <a:ext uri="{FF2B5EF4-FFF2-40B4-BE49-F238E27FC236}">
                <a16:creationId xmlns:a16="http://schemas.microsoft.com/office/drawing/2014/main" id="{309B47D8-ABF9-468A-93C1-6C4551D3BF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838575"/>
            <a:ext cx="4943475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age &gt; 10：超过10岁</a:t>
            </a:r>
          </a:p>
        </p:txBody>
      </p:sp>
      <p:sp>
        <p:nvSpPr>
          <p:cNvPr id="8" name="text-4-7">
            <a:extLst xmlns:a="http://schemas.openxmlformats.org/drawingml/2006/main">
              <a:ext uri="{FF2B5EF4-FFF2-40B4-BE49-F238E27FC236}">
                <a16:creationId xmlns:a16="http://schemas.microsoft.com/office/drawing/2014/main" id="{96706BFE-0309-4381-9D0E-A2A5DA88C9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619625"/>
            <a:ext cx="4943475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边界值10不满足</a:t>
            </a:r>
          </a:p>
        </p:txBody>
      </p:sp>
      <p:sp>
        <p:nvSpPr>
          <p:cNvPr id="9" name="text-4-8">
            <a:extLst xmlns:a="http://schemas.openxmlformats.org/drawingml/2006/main">
              <a:ext uri="{FF2B5EF4-FFF2-40B4-BE49-F238E27FC236}">
                <a16:creationId xmlns:a16="http://schemas.microsoft.com/office/drawing/2014/main" id="{F1551248-3344-4D4B-98BF-2E8B684297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0350" y="3057525"/>
            <a:ext cx="4857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age &lt;= 10：10岁及以下</a:t>
            </a:r>
          </a:p>
        </p:txBody>
      </p:sp>
      <p:sp>
        <p:nvSpPr>
          <p:cNvPr id="10" name="text-4-9">
            <a:extLst xmlns:a="http://schemas.openxmlformats.org/drawingml/2006/main">
              <a:ext uri="{FF2B5EF4-FFF2-40B4-BE49-F238E27FC236}">
                <a16:creationId xmlns:a16="http://schemas.microsoft.com/office/drawing/2014/main" id="{396F2106-FFDA-4841-9BC8-F6B1D74C09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0350" y="3838575"/>
            <a:ext cx="4857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age &gt;= 10：10岁及以上</a:t>
            </a:r>
          </a:p>
        </p:txBody>
      </p:sp>
      <p:sp>
        <p:nvSpPr>
          <p:cNvPr id="11" name="text-4-10">
            <a:extLst xmlns:a="http://schemas.openxmlformats.org/drawingml/2006/main">
              <a:ext uri="{FF2B5EF4-FFF2-40B4-BE49-F238E27FC236}">
                <a16:creationId xmlns:a16="http://schemas.microsoft.com/office/drawing/2014/main" id="{EAD70717-48EC-49CC-BE83-187BBC00A9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0350" y="4619625"/>
            <a:ext cx="4857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边界值10满足</a:t>
            </a:r>
          </a:p>
        </p:txBody>
      </p:sp>
      <p:sp>
        <p:nvSpPr>
          <p:cNvPr id="12" name="text-4-11">
            <a:extLst xmlns:a="http://schemas.openxmlformats.org/drawingml/2006/main">
              <a:ext uri="{FF2B5EF4-FFF2-40B4-BE49-F238E27FC236}">
                <a16:creationId xmlns:a16="http://schemas.microsoft.com/office/drawing/2014/main" id="{EFC61E0C-FEF5-48B6-828B-8348B5F5C3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857875"/>
            <a:ext cx="107156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0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0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Python中，判断相等用==；赋值用=。</a:t>
            </a:r>
          </a:p>
        </p:txBody>
      </p:sp>
    </p:spTree>
    <p:extLst>
      <p:ext uri="{BB962C8B-B14F-4D97-AF65-F5344CB8AC3E}">
        <p14:creationId xmlns:p14="http://schemas.microsoft.com/office/powerpoint/2010/main" val="113733880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text-5-0">
            <a:extLst xmlns:a="http://schemas.openxmlformats.org/drawingml/2006/main">
              <a:ext uri="{FF2B5EF4-FFF2-40B4-BE49-F238E27FC236}">
                <a16:creationId xmlns:a16="http://schemas.microsoft.com/office/drawing/2014/main" id="{D779A502-0515-4F61-9946-F28F9A01A2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第一个满足的分支</a:t>
            </a:r>
          </a:p>
        </p:txBody>
      </p:sp>
      <p:sp>
        <p:nvSpPr>
          <p:cNvPr id="2" name="text-5-1">
            <a:extLst xmlns:a="http://schemas.openxmlformats.org/drawingml/2006/main">
              <a:ext uri="{FF2B5EF4-FFF2-40B4-BE49-F238E27FC236}">
                <a16:creationId xmlns:a16="http://schemas.microsoft.com/office/drawing/2014/main" id="{9558876A-2F59-4149-B1BD-F346F9DD3B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第 04 课</a:t>
            </a:r>
          </a:p>
        </p:txBody>
      </p:sp>
      <p:sp>
        <p:nvSpPr>
          <p:cNvPr id="3" name="text-5-2">
            <a:extLst xmlns:a="http://schemas.openxmlformats.org/drawingml/2006/main">
              <a:ext uri="{FF2B5EF4-FFF2-40B4-BE49-F238E27FC236}">
                <a16:creationId xmlns:a16="http://schemas.microsoft.com/office/drawing/2014/main" id="{6EA28685-9B46-4450-81DC-E904CE7732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5E716B"/>
                </a:solidFill>
                <a:latin typeface="Menlo"/>
                <a:ea typeface="Menlo"/>
                <a:cs typeface="Menlo"/>
              </a:rPr>
              <a:t>05</a:t>
            </a:r>
          </a:p>
        </p:txBody>
      </p:sp>
      <p:sp>
        <p:nvSpPr>
          <p:cNvPr id="4" name="text-5-3">
            <a:extLst xmlns:a="http://schemas.openxmlformats.org/drawingml/2006/main">
              <a:ext uri="{FF2B5EF4-FFF2-40B4-BE49-F238E27FC236}">
                <a16:creationId xmlns:a16="http://schemas.microsoft.com/office/drawing/2014/main" id="{6E2CCBE6-0934-4257-B71F-FCB1722720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743075"/>
            <a:ext cx="7810500" cy="55840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pPr>
            <a:r>
              <a:rPr sz="2625" b="0">
                <a:solidFill>
                  <a:srgbClr val="173632"/>
                </a:solidFill>
                <a:latin typeface="Menlo"/>
                <a:ea typeface="Menlo"/>
                <a:cs typeface="Menlo"/>
              </a:rPr>
              <a:t>age = int(input("年龄："))</a:t>
            </a:r>
          </a:p>
        </p:txBody>
      </p:sp>
      <p:sp>
        <p:nvSpPr>
          <p:cNvPr id="5" name="text-5-4">
            <a:extLst xmlns:a="http://schemas.openxmlformats.org/drawingml/2006/main">
              <a:ext uri="{FF2B5EF4-FFF2-40B4-BE49-F238E27FC236}">
                <a16:creationId xmlns:a16="http://schemas.microsoft.com/office/drawing/2014/main" id="{EAE43235-6087-4957-B469-90A4DEC159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244328"/>
            <a:ext cx="7810500" cy="55840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25" b="0">
                <a:solidFill>
                  <a:srgbClr val="007C6C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625" b="0">
                <a:solidFill>
                  <a:srgbClr val="007C6C"/>
                </a:solidFill>
                <a:latin typeface="Menlo"/>
                <a:ea typeface="Menlo"/>
                <a:cs typeface="Menlo"/>
              </a:defRPr>
            </a:pPr>
            <a:r>
              <a:rPr sz="2625" b="0">
                <a:solidFill>
                  <a:srgbClr val="007C6C"/>
                </a:solidFill>
                <a:latin typeface="Menlo"/>
                <a:ea typeface="Menlo"/>
                <a:cs typeface="Menlo"/>
              </a:rPr>
              <a:t>if age &lt; 10:</a:t>
            </a:r>
          </a:p>
        </p:txBody>
      </p:sp>
      <p:sp>
        <p:nvSpPr>
          <p:cNvPr id="6" name="text-5-5">
            <a:extLst xmlns:a="http://schemas.openxmlformats.org/drawingml/2006/main">
              <a:ext uri="{FF2B5EF4-FFF2-40B4-BE49-F238E27FC236}">
                <a16:creationId xmlns:a16="http://schemas.microsoft.com/office/drawing/2014/main" id="{A4F8F489-895A-4C5E-BE25-183C8C9F59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745581"/>
            <a:ext cx="7810500" cy="55840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pPr>
            <a:r>
              <a:rPr sz="2625" b="0">
                <a:solidFill>
                  <a:srgbClr val="173632"/>
                </a:solidFill>
                <a:latin typeface="Menlo"/>
                <a:ea typeface="Menlo"/>
                <a:cs typeface="Menlo"/>
              </a:rPr>
              <a:t>    price = 12</a:t>
            </a:r>
          </a:p>
        </p:txBody>
      </p:sp>
      <p:sp>
        <p:nvSpPr>
          <p:cNvPr id="7" name="text-5-6">
            <a:extLst xmlns:a="http://schemas.openxmlformats.org/drawingml/2006/main">
              <a:ext uri="{FF2B5EF4-FFF2-40B4-BE49-F238E27FC236}">
                <a16:creationId xmlns:a16="http://schemas.microsoft.com/office/drawing/2014/main" id="{E387FB10-88A2-49F3-BC87-40E65610CD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246834"/>
            <a:ext cx="7810500" cy="55840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25" b="0">
                <a:solidFill>
                  <a:srgbClr val="007C6C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625" b="0">
                <a:solidFill>
                  <a:srgbClr val="007C6C"/>
                </a:solidFill>
                <a:latin typeface="Menlo"/>
                <a:ea typeface="Menlo"/>
                <a:cs typeface="Menlo"/>
              </a:defRPr>
            </a:pPr>
            <a:r>
              <a:rPr sz="2625" b="0">
                <a:solidFill>
                  <a:srgbClr val="007C6C"/>
                </a:solidFill>
                <a:latin typeface="Menlo"/>
                <a:ea typeface="Menlo"/>
                <a:cs typeface="Menlo"/>
              </a:rPr>
              <a:t>elif age &lt; 16:</a:t>
            </a:r>
          </a:p>
        </p:txBody>
      </p:sp>
      <p:sp>
        <p:nvSpPr>
          <p:cNvPr id="8" name="text-5-7">
            <a:extLst xmlns:a="http://schemas.openxmlformats.org/drawingml/2006/main">
              <a:ext uri="{FF2B5EF4-FFF2-40B4-BE49-F238E27FC236}">
                <a16:creationId xmlns:a16="http://schemas.microsoft.com/office/drawing/2014/main" id="{49E65260-3C8A-48B0-8E43-BC801F6E3B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748088"/>
            <a:ext cx="7810500" cy="55840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pPr>
            <a:r>
              <a:rPr sz="2625" b="0">
                <a:solidFill>
                  <a:srgbClr val="173632"/>
                </a:solidFill>
                <a:latin typeface="Menlo"/>
                <a:ea typeface="Menlo"/>
                <a:cs typeface="Menlo"/>
              </a:rPr>
              <a:t>    price = 22</a:t>
            </a:r>
          </a:p>
        </p:txBody>
      </p:sp>
      <p:sp>
        <p:nvSpPr>
          <p:cNvPr id="9" name="text-5-8">
            <a:extLst xmlns:a="http://schemas.openxmlformats.org/drawingml/2006/main">
              <a:ext uri="{FF2B5EF4-FFF2-40B4-BE49-F238E27FC236}">
                <a16:creationId xmlns:a16="http://schemas.microsoft.com/office/drawing/2014/main" id="{2B78333F-0B59-45F8-AB8D-3E9DD0778C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249341"/>
            <a:ext cx="7810500" cy="55840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25" b="0">
                <a:solidFill>
                  <a:srgbClr val="007C6C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625" b="0">
                <a:solidFill>
                  <a:srgbClr val="007C6C"/>
                </a:solidFill>
                <a:latin typeface="Menlo"/>
                <a:ea typeface="Menlo"/>
                <a:cs typeface="Menlo"/>
              </a:defRPr>
            </a:pPr>
            <a:r>
              <a:rPr sz="2625" b="0">
                <a:solidFill>
                  <a:srgbClr val="007C6C"/>
                </a:solidFill>
                <a:latin typeface="Menlo"/>
                <a:ea typeface="Menlo"/>
                <a:cs typeface="Menlo"/>
              </a:rPr>
              <a:t>else:</a:t>
            </a:r>
          </a:p>
        </p:txBody>
      </p:sp>
      <p:sp>
        <p:nvSpPr>
          <p:cNvPr id="10" name="text-5-9">
            <a:extLst xmlns:a="http://schemas.openxmlformats.org/drawingml/2006/main">
              <a:ext uri="{FF2B5EF4-FFF2-40B4-BE49-F238E27FC236}">
                <a16:creationId xmlns:a16="http://schemas.microsoft.com/office/drawing/2014/main" id="{4F786946-6313-42D9-B6C1-E1F6DFDA54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750594"/>
            <a:ext cx="7810500" cy="55840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pPr>
            <a:r>
              <a:rPr sz="2625" b="0">
                <a:solidFill>
                  <a:srgbClr val="173632"/>
                </a:solidFill>
                <a:latin typeface="Menlo"/>
                <a:ea typeface="Menlo"/>
                <a:cs typeface="Menlo"/>
              </a:rPr>
              <a:t>    price = 32</a:t>
            </a:r>
          </a:p>
        </p:txBody>
      </p:sp>
      <p:sp>
        <p:nvSpPr>
          <p:cNvPr id="11" name="text-5-10">
            <a:extLst xmlns:a="http://schemas.openxmlformats.org/drawingml/2006/main">
              <a:ext uri="{FF2B5EF4-FFF2-40B4-BE49-F238E27FC236}">
                <a16:creationId xmlns:a16="http://schemas.microsoft.com/office/drawing/2014/main" id="{682FF370-D984-41C5-BD20-1C5960E0F8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251847"/>
            <a:ext cx="7810500" cy="55840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pPr>
            <a:r>
              <a:rPr sz="2625" b="0">
                <a:solidFill>
                  <a:srgbClr val="173632"/>
                </a:solidFill>
                <a:latin typeface="Menlo"/>
                <a:ea typeface="Menlo"/>
                <a:cs typeface="Menlo"/>
              </a:rPr>
              <a:t>print("票价", price)</a:t>
            </a:r>
          </a:p>
        </p:txBody>
      </p:sp>
      <p:sp>
        <p:nvSpPr>
          <p:cNvPr id="12" name="text-5-11">
            <a:extLst xmlns:a="http://schemas.openxmlformats.org/drawingml/2006/main">
              <a:ext uri="{FF2B5EF4-FFF2-40B4-BE49-F238E27FC236}">
                <a16:creationId xmlns:a16="http://schemas.microsoft.com/office/drawing/2014/main" id="{2C45D059-0B3A-4495-89C9-3A64A5477E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266950"/>
            <a:ext cx="2647950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不成立才继续往下</a:t>
            </a:r>
          </a:p>
        </p:txBody>
      </p:sp>
      <p:sp>
        <p:nvSpPr>
          <p:cNvPr id="13" name="text-5-12">
            <a:extLst xmlns:a="http://schemas.openxmlformats.org/drawingml/2006/main">
              <a:ext uri="{FF2B5EF4-FFF2-40B4-BE49-F238E27FC236}">
                <a16:creationId xmlns:a16="http://schemas.microsoft.com/office/drawing/2014/main" id="{9C43F1EC-EAB6-4FFC-BC6B-9F57089D54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3438525"/>
            <a:ext cx="2647950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成立后只执行这一档</a:t>
            </a:r>
          </a:p>
        </p:txBody>
      </p:sp>
      <p:sp>
        <p:nvSpPr>
          <p:cNvPr id="14" name="text-5-13">
            <a:extLst xmlns:a="http://schemas.openxmlformats.org/drawingml/2006/main">
              <a:ext uri="{FF2B5EF4-FFF2-40B4-BE49-F238E27FC236}">
                <a16:creationId xmlns:a16="http://schemas.microsoft.com/office/drawing/2014/main" id="{FFA2720A-D6CD-4CC6-8316-E8AB530188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4610100"/>
            <a:ext cx="2647950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最后统一显示票价</a:t>
            </a:r>
          </a:p>
        </p:txBody>
      </p:sp>
      <p:sp>
        <p:nvSpPr>
          <p:cNvPr id="15" name="text-5-14">
            <a:extLst xmlns:a="http://schemas.openxmlformats.org/drawingml/2006/main">
              <a:ext uri="{FF2B5EF4-FFF2-40B4-BE49-F238E27FC236}">
                <a16:creationId xmlns:a16="http://schemas.microsoft.com/office/drawing/2014/main" id="{A3326D44-238F-466D-96F1-A93C90E197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857875"/>
            <a:ext cx="107061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0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0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输入10时，进入elif，最后输出票价22。</a:t>
            </a:r>
          </a:p>
        </p:txBody>
      </p:sp>
    </p:spTree>
    <p:extLst>
      <p:ext uri="{BB962C8B-B14F-4D97-AF65-F5344CB8AC3E}">
        <p14:creationId xmlns:p14="http://schemas.microsoft.com/office/powerpoint/2010/main" val="1471349840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text-6-0">
            <a:extLst xmlns:a="http://schemas.openxmlformats.org/drawingml/2006/main">
              <a:ext uri="{FF2B5EF4-FFF2-40B4-BE49-F238E27FC236}">
                <a16:creationId xmlns:a16="http://schemas.microsoft.com/office/drawing/2014/main" id="{68E7B324-996C-4D20-B32E-82448E8FBD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分支选择的执行过程</a:t>
            </a:r>
          </a:p>
        </p:txBody>
      </p:sp>
      <p:sp>
        <p:nvSpPr>
          <p:cNvPr id="2" name="text-6-1">
            <a:extLst xmlns:a="http://schemas.openxmlformats.org/drawingml/2006/main">
              <a:ext uri="{FF2B5EF4-FFF2-40B4-BE49-F238E27FC236}">
                <a16:creationId xmlns:a16="http://schemas.microsoft.com/office/drawing/2014/main" id="{21512589-22F7-4F00-BC01-A54C5847C7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第 04 课</a:t>
            </a:r>
          </a:p>
        </p:txBody>
      </p:sp>
      <p:sp>
        <p:nvSpPr>
          <p:cNvPr id="3" name="text-6-2">
            <a:extLst xmlns:a="http://schemas.openxmlformats.org/drawingml/2006/main">
              <a:ext uri="{FF2B5EF4-FFF2-40B4-BE49-F238E27FC236}">
                <a16:creationId xmlns:a16="http://schemas.microsoft.com/office/drawing/2014/main" id="{49BC3C82-FB5E-42A8-B5AC-1304EE1D3C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5E716B"/>
                </a:solidFill>
                <a:latin typeface="Menlo"/>
                <a:ea typeface="Menlo"/>
                <a:cs typeface="Menlo"/>
              </a:rPr>
              <a:t>06</a:t>
            </a:r>
          </a:p>
        </p:txBody>
      </p:sp>
      <p:graphicFrame>
        <p:nvGraphicFrame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49CB0EF-43CE-42C5-9031-FBE2336A4160}"/>
              </a:ext>
            </a:extLst>
          </p:cNvPr>
          <p:cNvGraphicFramePr/>
          <p:nvPr/>
        </p:nvGraphicFramePr>
        <p:xfrm>
          <a:off xmlns:a="http://schemas.openxmlformats.org/drawingml/2006/main" x="685800" y="2000250"/>
          <a:ext xmlns:a="http://schemas.openxmlformats.org/drawingml/2006/main" cx="10763250" cy="3048000"/>
        </p:xfrm>
        <a:graphic xmlns:a="http://schemas.openxmlformats.org/drawingml/2006/main">
          <a:graphicData uri="http://schemas.openxmlformats.org/drawingml/2006/table">
            <a:tbl>
              <a:tblPr firstRow="0" bandRow="0"/>
              <a:tblGrid>
                <a:gridCol w="2857500"/>
                <a:gridCol w="4762500"/>
                <a:gridCol w="3143250"/>
              </a:tblGrid>
              <a:tr h="609600"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1875" b="1">
                          <a:solidFill>
                            <a:srgbClr val="FFFFFF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输入年龄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8D0"/>
                      </a:solidFill>
                      <a:prstDash val="solid"/>
                    </a:lnL>
                    <a:lnR w="9525">
                      <a:solidFill>
                        <a:srgbClr val="CCD8D0"/>
                      </a:solidFill>
                      <a:prstDash val="solid"/>
                    </a:lnR>
                    <a:lnT w="9525">
                      <a:solidFill>
                        <a:srgbClr val="CCD8D0"/>
                      </a:solidFill>
                      <a:prstDash val="solid"/>
                    </a:lnT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143D36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1875" b="1">
                          <a:solidFill>
                            <a:srgbClr val="FFFFFF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判断路径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T w="9525">
                      <a:solidFill>
                        <a:srgbClr val="CCD8D0"/>
                      </a:solidFill>
                      <a:prstDash val="solid"/>
                    </a:lnT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143D36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1875" b="1">
                          <a:solidFill>
                            <a:srgbClr val="FFFFFF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选定票价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T w="9525">
                      <a:solidFill>
                        <a:srgbClr val="CCD8D0"/>
                      </a:solidFill>
                      <a:prstDash val="solid"/>
                    </a:lnT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143D36"/>
                    </a:solidFill>
                  </a:tcPr>
                </a:tc>
              </a:tr>
              <a:tr h="609600"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9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8D0"/>
                      </a:solidFill>
                      <a:prstDash val="solid"/>
                    </a:lnL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if真；其后跳过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12元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10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8D0"/>
                      </a:solidFill>
                      <a:prstDash val="solid"/>
                    </a:lnL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E6EEE7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if假；elif真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E6EEE7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22元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E6EEE7"/>
                    </a:solidFill>
                  </a:tcPr>
                </a:tc>
              </a:tr>
              <a:tr h="609600"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15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8D0"/>
                      </a:solidFill>
                      <a:prstDash val="solid"/>
                    </a:lnL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if假；elif真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22元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16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8D0"/>
                      </a:solidFill>
                      <a:prstDash val="solid"/>
                    </a:lnL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E6EEE7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两条件假；else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E6EEE7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32元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E6EEE7"/>
                    </a:solidFill>
                  </a:tcPr>
                </a:tc>
              </a:tr>
            </a:tbl>
          </a:graphicData>
        </a:graphic>
      </p:graphicFrame>
      <p:sp>
        <p:nvSpPr>
          <p:cNvPr id="5" name="text-6-3">
            <a:extLst xmlns:a="http://schemas.openxmlformats.org/drawingml/2006/main">
              <a:ext uri="{FF2B5EF4-FFF2-40B4-BE49-F238E27FC236}">
                <a16:creationId xmlns:a16="http://schemas.microsoft.com/office/drawing/2014/main" id="{5A882F3F-748C-4D9C-8D9B-BD9AC2A779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857875"/>
            <a:ext cx="1073467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10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已进入某一分支后，后面的分支不再选择。</a:t>
            </a:r>
          </a:p>
        </p:txBody>
      </p:sp>
    </p:spTree>
    <p:extLst>
      <p:ext uri="{BB962C8B-B14F-4D97-AF65-F5344CB8AC3E}">
        <p14:creationId xmlns:p14="http://schemas.microsoft.com/office/powerpoint/2010/main" val="844861771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text-7-0">
            <a:extLst xmlns:a="http://schemas.openxmlformats.org/drawingml/2006/main">
              <a:ext uri="{FF2B5EF4-FFF2-40B4-BE49-F238E27FC236}">
                <a16:creationId xmlns:a16="http://schemas.microsoft.com/office/drawing/2014/main" id="{985133B8-1B9E-479A-BA4B-1BEF1BAF2A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冒号与缩进</a:t>
            </a:r>
          </a:p>
        </p:txBody>
      </p:sp>
      <p:sp>
        <p:nvSpPr>
          <p:cNvPr id="2" name="text-7-1">
            <a:extLst xmlns:a="http://schemas.openxmlformats.org/drawingml/2006/main">
              <a:ext uri="{FF2B5EF4-FFF2-40B4-BE49-F238E27FC236}">
                <a16:creationId xmlns:a16="http://schemas.microsoft.com/office/drawing/2014/main" id="{115701E6-E839-4A71-8C7E-99A5172626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第 04 课</a:t>
            </a:r>
          </a:p>
        </p:txBody>
      </p:sp>
      <p:sp>
        <p:nvSpPr>
          <p:cNvPr id="3" name="text-7-2">
            <a:extLst xmlns:a="http://schemas.openxmlformats.org/drawingml/2006/main">
              <a:ext uri="{FF2B5EF4-FFF2-40B4-BE49-F238E27FC236}">
                <a16:creationId xmlns:a16="http://schemas.microsoft.com/office/drawing/2014/main" id="{EB1C3BBD-A060-4AA8-B965-E6E98F37AA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5E716B"/>
                </a:solidFill>
                <a:latin typeface="Menlo"/>
                <a:ea typeface="Menlo"/>
                <a:cs typeface="Menlo"/>
              </a:rPr>
              <a:t>07</a:t>
            </a:r>
          </a:p>
        </p:txBody>
      </p:sp>
      <p:sp>
        <p:nvSpPr>
          <p:cNvPr id="4" name="text-7-3">
            <a:extLst xmlns:a="http://schemas.openxmlformats.org/drawingml/2006/main">
              <a:ext uri="{FF2B5EF4-FFF2-40B4-BE49-F238E27FC236}">
                <a16:creationId xmlns:a16="http://schemas.microsoft.com/office/drawing/2014/main" id="{66219B45-93E5-4757-8944-AFCC62AEFC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743075"/>
            <a:ext cx="7810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pPr>
            <a:r>
              <a:rPr sz="2625" b="0">
                <a:solidFill>
                  <a:srgbClr val="173632"/>
                </a:solidFill>
                <a:latin typeface="Menlo"/>
                <a:ea typeface="Menlo"/>
                <a:cs typeface="Menlo"/>
              </a:rPr>
              <a:t>left = 0</a:t>
            </a:r>
          </a:p>
        </p:txBody>
      </p:sp>
      <p:sp>
        <p:nvSpPr>
          <p:cNvPr id="5" name="text-7-4">
            <a:extLst xmlns:a="http://schemas.openxmlformats.org/drawingml/2006/main">
              <a:ext uri="{FF2B5EF4-FFF2-40B4-BE49-F238E27FC236}">
                <a16:creationId xmlns:a16="http://schemas.microsoft.com/office/drawing/2014/main" id="{7B8BCFBC-4E4C-4C49-8760-369DC67D96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295525"/>
            <a:ext cx="7810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25" b="0">
                <a:solidFill>
                  <a:srgbClr val="007C6C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625" b="0">
                <a:solidFill>
                  <a:srgbClr val="007C6C"/>
                </a:solidFill>
                <a:latin typeface="Menlo"/>
                <a:ea typeface="Menlo"/>
                <a:cs typeface="Menlo"/>
              </a:defRPr>
            </a:pPr>
            <a:r>
              <a:rPr sz="2625" b="0">
                <a:solidFill>
                  <a:srgbClr val="007C6C"/>
                </a:solidFill>
                <a:latin typeface="Menlo"/>
                <a:ea typeface="Menlo"/>
                <a:cs typeface="Menlo"/>
              </a:rPr>
              <a:t>if left &lt; 0:</a:t>
            </a:r>
          </a:p>
        </p:txBody>
      </p:sp>
      <p:sp>
        <p:nvSpPr>
          <p:cNvPr id="6" name="text-7-5">
            <a:extLst xmlns:a="http://schemas.openxmlformats.org/drawingml/2006/main">
              <a:ext uri="{FF2B5EF4-FFF2-40B4-BE49-F238E27FC236}">
                <a16:creationId xmlns:a16="http://schemas.microsoft.com/office/drawing/2014/main" id="{993C8161-2909-4292-BD04-DB95F2D414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847975"/>
            <a:ext cx="7810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pPr>
            <a:r>
              <a:rPr sz="2625" b="0">
                <a:solidFill>
                  <a:srgbClr val="173632"/>
                </a:solidFill>
                <a:latin typeface="Menlo"/>
                <a:ea typeface="Menlo"/>
                <a:cs typeface="Menlo"/>
              </a:rPr>
              <a:t>    print("不足")</a:t>
            </a:r>
          </a:p>
        </p:txBody>
      </p:sp>
      <p:sp>
        <p:nvSpPr>
          <p:cNvPr id="7" name="text-7-6">
            <a:extLst xmlns:a="http://schemas.openxmlformats.org/drawingml/2006/main">
              <a:ext uri="{FF2B5EF4-FFF2-40B4-BE49-F238E27FC236}">
                <a16:creationId xmlns:a16="http://schemas.microsoft.com/office/drawing/2014/main" id="{9966F29A-4D1C-4687-934A-CCC6457784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00425"/>
            <a:ext cx="7810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25" b="0">
                <a:solidFill>
                  <a:srgbClr val="007C6C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625" b="0">
                <a:solidFill>
                  <a:srgbClr val="007C6C"/>
                </a:solidFill>
                <a:latin typeface="Menlo"/>
                <a:ea typeface="Menlo"/>
                <a:cs typeface="Menlo"/>
              </a:defRPr>
            </a:pPr>
            <a:r>
              <a:rPr sz="2625" b="0">
                <a:solidFill>
                  <a:srgbClr val="007C6C"/>
                </a:solidFill>
                <a:latin typeface="Menlo"/>
                <a:ea typeface="Menlo"/>
                <a:cs typeface="Menlo"/>
              </a:rPr>
              <a:t>else:</a:t>
            </a:r>
          </a:p>
        </p:txBody>
      </p:sp>
      <p:sp>
        <p:nvSpPr>
          <p:cNvPr id="8" name="text-7-7">
            <a:extLst xmlns:a="http://schemas.openxmlformats.org/drawingml/2006/main">
              <a:ext uri="{FF2B5EF4-FFF2-40B4-BE49-F238E27FC236}">
                <a16:creationId xmlns:a16="http://schemas.microsoft.com/office/drawing/2014/main" id="{BA4C4A4F-9893-422B-B38F-981C831DB2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952875"/>
            <a:ext cx="7810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pPr>
            <a:r>
              <a:rPr sz="2625" b="0">
                <a:solidFill>
                  <a:srgbClr val="173632"/>
                </a:solidFill>
                <a:latin typeface="Menlo"/>
                <a:ea typeface="Menlo"/>
                <a:cs typeface="Menlo"/>
              </a:rPr>
              <a:t>    print("够用")</a:t>
            </a:r>
          </a:p>
        </p:txBody>
      </p:sp>
      <p:sp>
        <p:nvSpPr>
          <p:cNvPr id="9" name="text-7-8">
            <a:extLst xmlns:a="http://schemas.openxmlformats.org/drawingml/2006/main">
              <a:ext uri="{FF2B5EF4-FFF2-40B4-BE49-F238E27FC236}">
                <a16:creationId xmlns:a16="http://schemas.microsoft.com/office/drawing/2014/main" id="{1E481CC7-6C38-4921-AC31-A0529C2971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505325"/>
            <a:ext cx="7810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pPr>
            <a:r>
              <a:rPr sz="2625" b="0">
                <a:solidFill>
                  <a:srgbClr val="173632"/>
                </a:solidFill>
                <a:latin typeface="Menlo"/>
                <a:ea typeface="Menlo"/>
                <a:cs typeface="Menlo"/>
              </a:rPr>
              <a:t>print("核对完成")</a:t>
            </a:r>
          </a:p>
        </p:txBody>
      </p:sp>
      <p:sp>
        <p:nvSpPr>
          <p:cNvPr id="10" name="text-7-9">
            <a:extLst xmlns:a="http://schemas.openxmlformats.org/drawingml/2006/main">
              <a:ext uri="{FF2B5EF4-FFF2-40B4-BE49-F238E27FC236}">
                <a16:creationId xmlns:a16="http://schemas.microsoft.com/office/drawing/2014/main" id="{1D1CF763-3C75-4B59-A3C4-69B2112A6F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266950"/>
            <a:ext cx="2647950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英文冒号不可漏</a:t>
            </a:r>
          </a:p>
        </p:txBody>
      </p:sp>
      <p:sp>
        <p:nvSpPr>
          <p:cNvPr id="11" name="text-7-10">
            <a:extLst xmlns:a="http://schemas.openxmlformats.org/drawingml/2006/main">
              <a:ext uri="{FF2B5EF4-FFF2-40B4-BE49-F238E27FC236}">
                <a16:creationId xmlns:a16="http://schemas.microsoft.com/office/drawing/2014/main" id="{221AF02A-30A0-45E4-B43A-20DB6380DE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3438525"/>
            <a:ext cx="2647950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分支内统一缩进</a:t>
            </a:r>
          </a:p>
        </p:txBody>
      </p:sp>
      <p:sp>
        <p:nvSpPr>
          <p:cNvPr id="12" name="text-7-11">
            <a:extLst xmlns:a="http://schemas.openxmlformats.org/drawingml/2006/main">
              <a:ext uri="{FF2B5EF4-FFF2-40B4-BE49-F238E27FC236}">
                <a16:creationId xmlns:a16="http://schemas.microsoft.com/office/drawing/2014/main" id="{43D9A0C6-99EB-4A4A-969E-0F1D91617E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4610100"/>
            <a:ext cx="2647950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分支外与if对齐</a:t>
            </a:r>
          </a:p>
        </p:txBody>
      </p:sp>
      <p:sp>
        <p:nvSpPr>
          <p:cNvPr id="13" name="text-7-12">
            <a:extLst xmlns:a="http://schemas.openxmlformats.org/drawingml/2006/main">
              <a:ext uri="{FF2B5EF4-FFF2-40B4-BE49-F238E27FC236}">
                <a16:creationId xmlns:a16="http://schemas.microsoft.com/office/drawing/2014/main" id="{1DFF82B7-0999-4FD0-A666-EE2BE395A4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857875"/>
            <a:ext cx="107061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0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0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刚好用完也是够用；最后一行总会执行。</a:t>
            </a:r>
          </a:p>
        </p:txBody>
      </p:sp>
    </p:spTree>
    <p:extLst>
      <p:ext uri="{BB962C8B-B14F-4D97-AF65-F5344CB8AC3E}">
        <p14:creationId xmlns:p14="http://schemas.microsoft.com/office/powerpoint/2010/main" val="1446332263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43D3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text-8-0">
            <a:extLst xmlns:a="http://schemas.openxmlformats.org/drawingml/2006/main">
              <a:ext uri="{FF2B5EF4-FFF2-40B4-BE49-F238E27FC236}">
                <a16:creationId xmlns:a16="http://schemas.microsoft.com/office/drawing/2014/main" id="{A8D68F24-69CE-4FB3-B9FD-917226CFF2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95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6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6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6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rPr>
              <a:t>学生自主操作   8 分钟</a:t>
            </a:r>
          </a:p>
        </p:txBody>
      </p:sp>
      <p:sp>
        <p:nvSpPr>
          <p:cNvPr id="2" name="text-8-1">
            <a:extLst xmlns:a="http://schemas.openxmlformats.org/drawingml/2006/main">
              <a:ext uri="{FF2B5EF4-FFF2-40B4-BE49-F238E27FC236}">
                <a16:creationId xmlns:a16="http://schemas.microsoft.com/office/drawing/2014/main" id="{B3F9F7C1-8BA9-4038-B7A5-2E69B50AE1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94297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5个小步</a:t>
            </a:r>
          </a:p>
        </p:txBody>
      </p:sp>
      <p:sp>
        <p:nvSpPr>
          <p:cNvPr id="3" name="text-8-2">
            <a:extLst xmlns:a="http://schemas.openxmlformats.org/drawingml/2006/main">
              <a:ext uri="{FF2B5EF4-FFF2-40B4-BE49-F238E27FC236}">
                <a16:creationId xmlns:a16="http://schemas.microsoft.com/office/drawing/2014/main" id="{0BC4293B-DDBB-4EDD-BD3A-A2F0A21286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rPr>
              <a:t>第 04 课</a:t>
            </a:r>
          </a:p>
        </p:txBody>
      </p:sp>
      <p:sp>
        <p:nvSpPr>
          <p:cNvPr id="4" name="text-8-3">
            <a:extLst xmlns:a="http://schemas.openxmlformats.org/drawingml/2006/main">
              <a:ext uri="{FF2B5EF4-FFF2-40B4-BE49-F238E27FC236}">
                <a16:creationId xmlns:a16="http://schemas.microsoft.com/office/drawing/2014/main" id="{4C2D7B07-D48A-4195-8F12-7049CE72CC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B9E4D3"/>
                </a:solidFill>
                <a:latin typeface="Menlo"/>
                <a:ea typeface="Menlo"/>
                <a:cs typeface="Menlo"/>
              </a:rPr>
              <a:t>08</a:t>
            </a:r>
          </a:p>
        </p:txBody>
      </p:sp>
      <p:sp>
        <p:nvSpPr>
          <p:cNvPr id="5" name="text-8-4">
            <a:extLst xmlns:a="http://schemas.openxmlformats.org/drawingml/2006/main">
              <a:ext uri="{FF2B5EF4-FFF2-40B4-BE49-F238E27FC236}">
                <a16:creationId xmlns:a16="http://schemas.microsoft.com/office/drawing/2014/main" id="{50B1901E-4787-4E43-ACC4-F727323E30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000250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01</a:t>
            </a:r>
          </a:p>
        </p:txBody>
      </p:sp>
      <p:sp>
        <p:nvSpPr>
          <p:cNvPr id="6" name="text-8-5">
            <a:extLst xmlns:a="http://schemas.openxmlformats.org/drawingml/2006/main">
              <a:ext uri="{FF2B5EF4-FFF2-40B4-BE49-F238E27FC236}">
                <a16:creationId xmlns:a16="http://schemas.microsoft.com/office/drawing/2014/main" id="{34B68826-0974-4DA0-987D-1883004133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1981200"/>
            <a:ext cx="9867900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分界值要看清</a:t>
            </a:r>
          </a:p>
        </p:txBody>
      </p:sp>
      <p:sp>
        <p:nvSpPr>
          <p:cNvPr id="7" name="text-8-6">
            <a:extLst xmlns:a="http://schemas.openxmlformats.org/drawingml/2006/main">
              <a:ext uri="{FF2B5EF4-FFF2-40B4-BE49-F238E27FC236}">
                <a16:creationId xmlns:a16="http://schemas.microsoft.com/office/drawing/2014/main" id="{7244BA43-2B28-45AD-B506-9CF98F8BD1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676525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02</a:t>
            </a:r>
          </a:p>
        </p:txBody>
      </p:sp>
      <p:sp>
        <p:nvSpPr>
          <p:cNvPr id="8" name="text-8-7">
            <a:extLst xmlns:a="http://schemas.openxmlformats.org/drawingml/2006/main">
              <a:ext uri="{FF2B5EF4-FFF2-40B4-BE49-F238E27FC236}">
                <a16:creationId xmlns:a16="http://schemas.microsoft.com/office/drawing/2014/main" id="{325BAA80-4E7C-4293-B4F2-C8F5E61BFB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2657475"/>
            <a:ext cx="9867900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把未满写成条件</a:t>
            </a:r>
          </a:p>
        </p:txBody>
      </p:sp>
      <p:sp>
        <p:nvSpPr>
          <p:cNvPr id="9" name="text-8-8">
            <a:extLst xmlns:a="http://schemas.openxmlformats.org/drawingml/2006/main">
              <a:ext uri="{FF2B5EF4-FFF2-40B4-BE49-F238E27FC236}">
                <a16:creationId xmlns:a16="http://schemas.microsoft.com/office/drawing/2014/main" id="{4D7082D8-816F-42F7-8612-844E1B59BA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352800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03</a:t>
            </a:r>
          </a:p>
        </p:txBody>
      </p:sp>
      <p:sp>
        <p:nvSpPr>
          <p:cNvPr id="10" name="text-8-9">
            <a:extLst xmlns:a="http://schemas.openxmlformats.org/drawingml/2006/main">
              <a:ext uri="{FF2B5EF4-FFF2-40B4-BE49-F238E27FC236}">
                <a16:creationId xmlns:a16="http://schemas.microsoft.com/office/drawing/2014/main" id="{67242256-41C7-4F32-883A-6DE433C132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3333750"/>
            <a:ext cx="9867900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按顺序选一档</a:t>
            </a:r>
          </a:p>
        </p:txBody>
      </p:sp>
      <p:sp>
        <p:nvSpPr>
          <p:cNvPr id="11" name="text-8-10">
            <a:extLst xmlns:a="http://schemas.openxmlformats.org/drawingml/2006/main">
              <a:ext uri="{FF2B5EF4-FFF2-40B4-BE49-F238E27FC236}">
                <a16:creationId xmlns:a16="http://schemas.microsoft.com/office/drawing/2014/main" id="{A3404ED8-3499-4E64-B237-2299578B10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029075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04</a:t>
            </a:r>
          </a:p>
        </p:txBody>
      </p:sp>
      <p:sp>
        <p:nvSpPr>
          <p:cNvPr id="12" name="text-8-11">
            <a:extLst xmlns:a="http://schemas.openxmlformats.org/drawingml/2006/main">
              <a:ext uri="{FF2B5EF4-FFF2-40B4-BE49-F238E27FC236}">
                <a16:creationId xmlns:a16="http://schemas.microsoft.com/office/drawing/2014/main" id="{8047B969-3BE2-43C4-9FFD-58E93CDF00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4010025"/>
            <a:ext cx="9867900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条件后补冒号</a:t>
            </a:r>
          </a:p>
        </p:txBody>
      </p:sp>
      <p:sp>
        <p:nvSpPr>
          <p:cNvPr id="13" name="text-8-12">
            <a:extLst xmlns:a="http://schemas.openxmlformats.org/drawingml/2006/main">
              <a:ext uri="{FF2B5EF4-FFF2-40B4-BE49-F238E27FC236}">
                <a16:creationId xmlns:a16="http://schemas.microsoft.com/office/drawing/2014/main" id="{1274A7C8-3504-42F3-9175-6000BD5CB6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705350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05</a:t>
            </a:r>
          </a:p>
        </p:txBody>
      </p:sp>
      <p:sp>
        <p:nvSpPr>
          <p:cNvPr id="14" name="text-8-13">
            <a:extLst xmlns:a="http://schemas.openxmlformats.org/drawingml/2006/main">
              <a:ext uri="{FF2B5EF4-FFF2-40B4-BE49-F238E27FC236}">
                <a16:creationId xmlns:a16="http://schemas.microsoft.com/office/drawing/2014/main" id="{D0FF2E03-E77D-4C9E-B029-0DF90EB255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4686300"/>
            <a:ext cx="9867900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修好12岁边界</a:t>
            </a:r>
          </a:p>
        </p:txBody>
      </p:sp>
      <p:sp>
        <p:nvSpPr>
          <p:cNvPr id="15" name="text-8-14">
            <a:extLst xmlns:a="http://schemas.openxmlformats.org/drawingml/2006/main">
              <a:ext uri="{FF2B5EF4-FFF2-40B4-BE49-F238E27FC236}">
                <a16:creationId xmlns:a16="http://schemas.microsoft.com/office/drawing/2014/main" id="{8627B668-E70B-4424-B2E5-E423A5BECC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5848350"/>
            <a:ext cx="107156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9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950" b="1" u="sng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  <a:hlinkClick xmlns:r="http://schemas.openxmlformats.org/officeDocument/2006/relationships" r:id="R136d53d003ac4d52"/>
              </a:rPr>
              <a:t>进入本课“学一学”</a:t>
            </a:r>
          </a:p>
        </p:txBody>
      </p:sp>
    </p:spTree>
    <p:extLst>
      <p:ext uri="{BB962C8B-B14F-4D97-AF65-F5344CB8AC3E}">
        <p14:creationId xmlns:p14="http://schemas.microsoft.com/office/powerpoint/2010/main" val="8841770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143D3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text-9-0">
            <a:extLst xmlns:a="http://schemas.openxmlformats.org/drawingml/2006/main">
              <a:ext uri="{FF2B5EF4-FFF2-40B4-BE49-F238E27FC236}">
                <a16:creationId xmlns:a16="http://schemas.microsoft.com/office/drawing/2014/main" id="{DC0FC290-EF22-4DC2-BF85-EBF56FECFE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95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6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6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6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rPr>
              <a:t>学生自主操作   8 分钟</a:t>
            </a:r>
          </a:p>
        </p:txBody>
      </p:sp>
      <p:sp>
        <p:nvSpPr>
          <p:cNvPr id="2" name="text-9-1">
            <a:extLst xmlns:a="http://schemas.openxmlformats.org/drawingml/2006/main">
              <a:ext uri="{FF2B5EF4-FFF2-40B4-BE49-F238E27FC236}">
                <a16:creationId xmlns:a16="http://schemas.microsoft.com/office/drawing/2014/main" id="{3ECE3A12-BA48-40A0-8724-EC11756F5C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94297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按网站规则计算优惠价</a:t>
            </a:r>
          </a:p>
        </p:txBody>
      </p:sp>
      <p:sp>
        <p:nvSpPr>
          <p:cNvPr id="3" name="text-9-2">
            <a:extLst xmlns:a="http://schemas.openxmlformats.org/drawingml/2006/main">
              <a:ext uri="{FF2B5EF4-FFF2-40B4-BE49-F238E27FC236}">
                <a16:creationId xmlns:a16="http://schemas.microsoft.com/office/drawing/2014/main" id="{2528366D-7E74-4B7A-A938-6F886F9FD2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rPr>
              <a:t>第 04 课</a:t>
            </a:r>
          </a:p>
        </p:txBody>
      </p:sp>
      <p:sp>
        <p:nvSpPr>
          <p:cNvPr id="4" name="text-9-3">
            <a:extLst xmlns:a="http://schemas.openxmlformats.org/drawingml/2006/main">
              <a:ext uri="{FF2B5EF4-FFF2-40B4-BE49-F238E27FC236}">
                <a16:creationId xmlns:a16="http://schemas.microsoft.com/office/drawing/2014/main" id="{65D773F3-BF59-4D31-B695-D385AE578C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B9E4D3"/>
                </a:solidFill>
                <a:latin typeface="Menlo"/>
                <a:ea typeface="Menlo"/>
                <a:cs typeface="Menlo"/>
              </a:rPr>
              <a:t>09</a:t>
            </a:r>
          </a:p>
        </p:txBody>
      </p:sp>
      <p:sp>
        <p:nvSpPr>
          <p:cNvPr id="5" name="text-9-4">
            <a:extLst xmlns:a="http://schemas.openxmlformats.org/drawingml/2006/main">
              <a:ext uri="{FF2B5EF4-FFF2-40B4-BE49-F238E27FC236}">
                <a16:creationId xmlns:a16="http://schemas.microsoft.com/office/drawing/2014/main" id="{0E1890F2-2233-4553-A50D-1672F8CCF9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000250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01</a:t>
            </a:r>
          </a:p>
        </p:txBody>
      </p:sp>
      <p:sp>
        <p:nvSpPr>
          <p:cNvPr id="6" name="text-9-5">
            <a:extLst xmlns:a="http://schemas.openxmlformats.org/drawingml/2006/main">
              <a:ext uri="{FF2B5EF4-FFF2-40B4-BE49-F238E27FC236}">
                <a16:creationId xmlns:a16="http://schemas.microsoft.com/office/drawing/2014/main" id="{B706560A-6A7C-4A3C-A5F7-4C7C7554FE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1981200"/>
            <a:ext cx="98679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先按网站原始三档规则编写</a:t>
            </a:r>
          </a:p>
        </p:txBody>
      </p:sp>
      <p:sp>
        <p:nvSpPr>
          <p:cNvPr id="7" name="text-9-6">
            <a:extLst xmlns:a="http://schemas.openxmlformats.org/drawingml/2006/main">
              <a:ext uri="{FF2B5EF4-FFF2-40B4-BE49-F238E27FC236}">
                <a16:creationId xmlns:a16="http://schemas.microsoft.com/office/drawing/2014/main" id="{1FC14B26-14E2-4FD2-8140-9DB3E01EDD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876550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02</a:t>
            </a:r>
          </a:p>
        </p:txBody>
      </p:sp>
      <p:sp>
        <p:nvSpPr>
          <p:cNvPr id="8" name="text-9-7">
            <a:extLst xmlns:a="http://schemas.openxmlformats.org/drawingml/2006/main">
              <a:ext uri="{FF2B5EF4-FFF2-40B4-BE49-F238E27FC236}">
                <a16:creationId xmlns:a16="http://schemas.microsoft.com/office/drawing/2014/main" id="{F56265E0-404B-402A-8FF9-06F0780F2B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2857500"/>
            <a:ext cx="98679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测试11、12、17、18，记录分支</a:t>
            </a:r>
          </a:p>
        </p:txBody>
      </p:sp>
      <p:sp>
        <p:nvSpPr>
          <p:cNvPr id="9" name="text-9-8">
            <a:extLst xmlns:a="http://schemas.openxmlformats.org/drawingml/2006/main">
              <a:ext uri="{FF2B5EF4-FFF2-40B4-BE49-F238E27FC236}">
                <a16:creationId xmlns:a16="http://schemas.microsoft.com/office/drawing/2014/main" id="{E2BCC01B-CC46-47B0-8CFF-23C1BBABA8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752850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03</a:t>
            </a:r>
          </a:p>
        </p:txBody>
      </p:sp>
      <p:sp>
        <p:nvSpPr>
          <p:cNvPr id="10" name="text-9-9">
            <a:extLst xmlns:a="http://schemas.openxmlformats.org/drawingml/2006/main">
              <a:ext uri="{FF2B5EF4-FFF2-40B4-BE49-F238E27FC236}">
                <a16:creationId xmlns:a16="http://schemas.microsoft.com/office/drawing/2014/main" id="{13814682-46BA-469E-B29F-060564BF4A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3733800"/>
            <a:ext cx="98679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按原规则运行程序检测</a:t>
            </a:r>
          </a:p>
        </p:txBody>
      </p:sp>
      <p:sp>
        <p:nvSpPr>
          <p:cNvPr id="11" name="text-9-10">
            <a:extLst xmlns:a="http://schemas.openxmlformats.org/drawingml/2006/main">
              <a:ext uri="{FF2B5EF4-FFF2-40B4-BE49-F238E27FC236}">
                <a16:creationId xmlns:a16="http://schemas.microsoft.com/office/drawing/2014/main" id="{CE8EA81D-137A-44D2-ABE1-897C84A53B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29150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04</a:t>
            </a:r>
          </a:p>
        </p:txBody>
      </p:sp>
      <p:sp>
        <p:nvSpPr>
          <p:cNvPr id="12" name="text-9-11">
            <a:extLst xmlns:a="http://schemas.openxmlformats.org/drawingml/2006/main">
              <a:ext uri="{FF2B5EF4-FFF2-40B4-BE49-F238E27FC236}">
                <a16:creationId xmlns:a16="http://schemas.microsoft.com/office/drawing/2014/main" id="{79CB125E-829C-45EE-A60C-29BA66ADB8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4610100"/>
            <a:ext cx="98679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保留四组输出与一条边界解释</a:t>
            </a:r>
          </a:p>
        </p:txBody>
      </p:sp>
      <p:sp>
        <p:nvSpPr>
          <p:cNvPr id="13" name="text-9-12">
            <a:extLst xmlns:a="http://schemas.openxmlformats.org/drawingml/2006/main">
              <a:ext uri="{FF2B5EF4-FFF2-40B4-BE49-F238E27FC236}">
                <a16:creationId xmlns:a16="http://schemas.microsoft.com/office/drawing/2014/main" id="{0A3DB15F-6596-425A-96F8-A490906871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5848350"/>
            <a:ext cx="107156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9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950" b="1" u="sng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  <a:hlinkClick xmlns:r="http://schemas.openxmlformats.org/officeDocument/2006/relationships" r:id="Rd499da2bef3e4069"/>
              </a:rPr>
              <a:t>进入本课“改一改 · 运行”</a:t>
            </a:r>
          </a:p>
        </p:txBody>
      </p:sp>
    </p:spTree>
    <p:extLst>
      <p:ext uri="{BB962C8B-B14F-4D97-AF65-F5344CB8AC3E}">
        <p14:creationId xmlns:p14="http://schemas.microsoft.com/office/powerpoint/2010/main" val="1016307643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text-10-0">
            <a:extLst xmlns:a="http://schemas.openxmlformats.org/drawingml/2006/main">
              <a:ext uri="{FF2B5EF4-FFF2-40B4-BE49-F238E27FC236}">
                <a16:creationId xmlns:a16="http://schemas.microsoft.com/office/drawing/2014/main" id="{25B71972-5C4C-4686-80A6-D8C3AC687C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多个if可能重复赋值</a:t>
            </a:r>
          </a:p>
        </p:txBody>
      </p:sp>
      <p:sp>
        <p:nvSpPr>
          <p:cNvPr id="2" name="text-10-1">
            <a:extLst xmlns:a="http://schemas.openxmlformats.org/drawingml/2006/main">
              <a:ext uri="{FF2B5EF4-FFF2-40B4-BE49-F238E27FC236}">
                <a16:creationId xmlns:a16="http://schemas.microsoft.com/office/drawing/2014/main" id="{BEDD8660-ED85-4FD6-B329-A04B60019D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第 04 课</a:t>
            </a:r>
          </a:p>
        </p:txBody>
      </p:sp>
      <p:sp>
        <p:nvSpPr>
          <p:cNvPr id="3" name="text-10-2">
            <a:extLst xmlns:a="http://schemas.openxmlformats.org/drawingml/2006/main">
              <a:ext uri="{FF2B5EF4-FFF2-40B4-BE49-F238E27FC236}">
                <a16:creationId xmlns:a16="http://schemas.microsoft.com/office/drawing/2014/main" id="{28F7E397-D7AA-4C84-979F-1F68BA55D6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5E716B"/>
                </a:solidFill>
                <a:latin typeface="Menlo"/>
                <a:ea typeface="Menlo"/>
                <a:cs typeface="Menlo"/>
              </a:rPr>
              <a:t>10</a:t>
            </a:r>
          </a:p>
        </p:txBody>
      </p:sp>
      <p:sp>
        <p:nvSpPr>
          <p:cNvPr id="4" name="text-10-3">
            <a:extLst xmlns:a="http://schemas.openxmlformats.org/drawingml/2006/main">
              <a:ext uri="{FF2B5EF4-FFF2-40B4-BE49-F238E27FC236}">
                <a16:creationId xmlns:a16="http://schemas.microsoft.com/office/drawing/2014/main" id="{97786B8C-DD1B-4B24-A401-6CCA02FFCF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028825"/>
            <a:ext cx="49530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5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55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55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两个独立if</a:t>
            </a:r>
          </a:p>
        </p:txBody>
      </p:sp>
      <p:sp>
        <p:nvSpPr>
          <p:cNvPr id="5" name="text-10-4">
            <a:extLst xmlns:a="http://schemas.openxmlformats.org/drawingml/2006/main">
              <a:ext uri="{FF2B5EF4-FFF2-40B4-BE49-F238E27FC236}">
                <a16:creationId xmlns:a16="http://schemas.microsoft.com/office/drawing/2014/main" id="{297DB07B-8842-47E4-BF30-78EF4C4467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028825"/>
            <a:ext cx="4857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50" b="1">
                <a:solidFill>
                  <a:srgbClr val="B45338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550" b="1">
                <a:solidFill>
                  <a:srgbClr val="B45338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550" b="1">
                <a:solidFill>
                  <a:srgbClr val="B45338"/>
                </a:solidFill>
                <a:latin typeface="Hiragino Sans GB"/>
                <a:ea typeface="Hiragino Sans GB"/>
                <a:cs typeface="Hiragino Sans GB"/>
              </a:rPr>
              <a:t>if／elif链</a:t>
            </a:r>
          </a:p>
        </p:txBody>
      </p:sp>
      <p:sp>
        <p:nvSpPr>
          <p:cNvPr id="6" name="text-10-5">
            <a:extLst xmlns:a="http://schemas.openxmlformats.org/drawingml/2006/main">
              <a:ext uri="{FF2B5EF4-FFF2-40B4-BE49-F238E27FC236}">
                <a16:creationId xmlns:a16="http://schemas.microsoft.com/office/drawing/2014/main" id="{230C90B5-5B6D-4CB0-85D1-E7B8B751F4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057525"/>
            <a:ext cx="4943475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每个if都会单独判断</a:t>
            </a:r>
          </a:p>
        </p:txBody>
      </p:sp>
      <p:sp>
        <p:nvSpPr>
          <p:cNvPr id="7" name="text-10-6">
            <a:extLst xmlns:a="http://schemas.openxmlformats.org/drawingml/2006/main">
              <a:ext uri="{FF2B5EF4-FFF2-40B4-BE49-F238E27FC236}">
                <a16:creationId xmlns:a16="http://schemas.microsoft.com/office/drawing/2014/main" id="{42667548-9497-439E-AE81-58E569F45F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838575"/>
            <a:ext cx="4943475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9岁可能同时满足两个条件</a:t>
            </a:r>
          </a:p>
        </p:txBody>
      </p:sp>
      <p:sp>
        <p:nvSpPr>
          <p:cNvPr id="8" name="text-10-7">
            <a:extLst xmlns:a="http://schemas.openxmlformats.org/drawingml/2006/main">
              <a:ext uri="{FF2B5EF4-FFF2-40B4-BE49-F238E27FC236}">
                <a16:creationId xmlns:a16="http://schemas.microsoft.com/office/drawing/2014/main" id="{EB943D1A-F645-4C5B-AA96-72BE19236B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619625"/>
            <a:ext cx="4943475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后一次赋值会覆盖前一次</a:t>
            </a:r>
          </a:p>
        </p:txBody>
      </p:sp>
      <p:sp>
        <p:nvSpPr>
          <p:cNvPr id="9" name="text-10-8">
            <a:extLst xmlns:a="http://schemas.openxmlformats.org/drawingml/2006/main">
              <a:ext uri="{FF2B5EF4-FFF2-40B4-BE49-F238E27FC236}">
                <a16:creationId xmlns:a16="http://schemas.microsoft.com/office/drawing/2014/main" id="{DA9BB694-EC0E-4627-A805-23934F4808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0350" y="3057525"/>
            <a:ext cx="4857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从上往下依次判断</a:t>
            </a:r>
          </a:p>
        </p:txBody>
      </p:sp>
      <p:sp>
        <p:nvSpPr>
          <p:cNvPr id="10" name="text-10-9">
            <a:extLst xmlns:a="http://schemas.openxmlformats.org/drawingml/2006/main">
              <a:ext uri="{FF2B5EF4-FFF2-40B4-BE49-F238E27FC236}">
                <a16:creationId xmlns:a16="http://schemas.microsoft.com/office/drawing/2014/main" id="{D3C18180-BFD0-427D-87B2-1C7D91D9DA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0350" y="3838575"/>
            <a:ext cx="4857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选中一档后不再选后续档</a:t>
            </a:r>
          </a:p>
        </p:txBody>
      </p:sp>
      <p:sp>
        <p:nvSpPr>
          <p:cNvPr id="11" name="text-10-10">
            <a:extLst xmlns:a="http://schemas.openxmlformats.org/drawingml/2006/main">
              <a:ext uri="{FF2B5EF4-FFF2-40B4-BE49-F238E27FC236}">
                <a16:creationId xmlns:a16="http://schemas.microsoft.com/office/drawing/2014/main" id="{A69951B8-D866-4840-A17F-2D9FBC6AE5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0350" y="4619625"/>
            <a:ext cx="4857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适合本课互斥的价格规则</a:t>
            </a:r>
          </a:p>
        </p:txBody>
      </p:sp>
      <p:sp>
        <p:nvSpPr>
          <p:cNvPr id="12" name="text-10-11">
            <a:extLst xmlns:a="http://schemas.openxmlformats.org/drawingml/2006/main">
              <a:ext uri="{FF2B5EF4-FFF2-40B4-BE49-F238E27FC236}">
                <a16:creationId xmlns:a16="http://schemas.microsoft.com/office/drawing/2014/main" id="{D9528E32-7614-46B7-8D44-121D28C70D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857875"/>
            <a:ext cx="107156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0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0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语法都合法，执行含义却可能不同。</a:t>
            </a:r>
          </a:p>
        </p:txBody>
      </p:sp>
    </p:spTree>
    <p:extLst>
      <p:ext uri="{BB962C8B-B14F-4D97-AF65-F5344CB8AC3E}">
        <p14:creationId xmlns:p14="http://schemas.microsoft.com/office/powerpoint/2010/main" val="168521672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text-11-0">
            <a:extLst xmlns:a="http://schemas.openxmlformats.org/drawingml/2006/main">
              <a:ext uri="{FF2B5EF4-FFF2-40B4-BE49-F238E27FC236}">
                <a16:creationId xmlns:a16="http://schemas.microsoft.com/office/drawing/2014/main" id="{BAF0C377-B48E-4BE1-8F8B-46E5D5B3A6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边界年龄的测试</a:t>
            </a:r>
          </a:p>
        </p:txBody>
      </p:sp>
      <p:sp>
        <p:nvSpPr>
          <p:cNvPr id="2" name="text-11-1">
            <a:extLst xmlns:a="http://schemas.openxmlformats.org/drawingml/2006/main">
              <a:ext uri="{FF2B5EF4-FFF2-40B4-BE49-F238E27FC236}">
                <a16:creationId xmlns:a16="http://schemas.microsoft.com/office/drawing/2014/main" id="{9F74E357-1DDC-4E09-803E-FACC6550BF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第 04 课</a:t>
            </a:r>
          </a:p>
        </p:txBody>
      </p:sp>
      <p:sp>
        <p:nvSpPr>
          <p:cNvPr id="3" name="text-11-2">
            <a:extLst xmlns:a="http://schemas.openxmlformats.org/drawingml/2006/main">
              <a:ext uri="{FF2B5EF4-FFF2-40B4-BE49-F238E27FC236}">
                <a16:creationId xmlns:a16="http://schemas.microsoft.com/office/drawing/2014/main" id="{7B7753C7-2A40-41E6-9344-33488FDE0B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5E716B"/>
                </a:solidFill>
                <a:latin typeface="Menlo"/>
                <a:ea typeface="Menlo"/>
                <a:cs typeface="Menlo"/>
              </a:rPr>
              <a:t>11</a:t>
            </a:r>
          </a:p>
        </p:txBody>
      </p:sp>
      <p:sp>
        <p:nvSpPr>
          <p:cNvPr id="4" name="text-11-3">
            <a:extLst xmlns:a="http://schemas.openxmlformats.org/drawingml/2006/main">
              <a:ext uri="{FF2B5EF4-FFF2-40B4-BE49-F238E27FC236}">
                <a16:creationId xmlns:a16="http://schemas.microsoft.com/office/drawing/2014/main" id="{5F7C356E-873D-4473-98E3-FB76406DA8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2000250"/>
            <a:ext cx="107632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9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9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9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一个分界点，至少怎样挑三组输入？</a:t>
            </a:r>
          </a:p>
        </p:txBody>
      </p:sp>
      <p:sp>
        <p:nvSpPr>
          <p:cNvPr id="5" name="text-11-4">
            <a:extLst xmlns:a="http://schemas.openxmlformats.org/drawingml/2006/main">
              <a:ext uri="{FF2B5EF4-FFF2-40B4-BE49-F238E27FC236}">
                <a16:creationId xmlns:a16="http://schemas.microsoft.com/office/drawing/2014/main" id="{B73BBCF0-6494-42A6-881A-8279B3BBD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533775"/>
            <a:ext cx="106489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选“前一个、刚好等于、后一个”</a:t>
            </a:r>
          </a:p>
        </p:txBody>
      </p:sp>
      <p:sp>
        <p:nvSpPr>
          <p:cNvPr id="6" name="text-11-5">
            <a:extLst xmlns:a="http://schemas.openxmlformats.org/drawingml/2006/main">
              <a:ext uri="{FF2B5EF4-FFF2-40B4-BE49-F238E27FC236}">
                <a16:creationId xmlns:a16="http://schemas.microsoft.com/office/drawing/2014/main" id="{7D0493AD-880A-4F60-9BB9-04129C236A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333875"/>
            <a:ext cx="106489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检查范围是否遗漏或重叠</a:t>
            </a:r>
          </a:p>
        </p:txBody>
      </p:sp>
      <p:sp>
        <p:nvSpPr>
          <p:cNvPr id="7" name="text-11-6">
            <a:extLst xmlns:a="http://schemas.openxmlformats.org/drawingml/2006/main">
              <a:ext uri="{FF2B5EF4-FFF2-40B4-BE49-F238E27FC236}">
                <a16:creationId xmlns:a16="http://schemas.microsoft.com/office/drawing/2014/main" id="{F3B8EBC2-21E3-4443-8008-CFFDFD77B4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133975"/>
            <a:ext cx="106489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用执行分支解释结果，不只读价格</a:t>
            </a:r>
          </a:p>
        </p:txBody>
      </p:sp>
    </p:spTree>
    <p:extLst>
      <p:ext uri="{BB962C8B-B14F-4D97-AF65-F5344CB8AC3E}">
        <p14:creationId xmlns:p14="http://schemas.microsoft.com/office/powerpoint/2010/main" val="1481681152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text-12-0">
            <a:extLst xmlns:a="http://schemas.openxmlformats.org/drawingml/2006/main">
              <a:ext uri="{FF2B5EF4-FFF2-40B4-BE49-F238E27FC236}">
                <a16:creationId xmlns:a16="http://schemas.microsoft.com/office/drawing/2014/main" id="{5093D494-D021-48DB-BA6C-6B28672E80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迁移：优惠规则改变后</a:t>
            </a:r>
          </a:p>
        </p:txBody>
      </p:sp>
      <p:sp>
        <p:nvSpPr>
          <p:cNvPr id="2" name="text-12-1">
            <a:extLst xmlns:a="http://schemas.openxmlformats.org/drawingml/2006/main">
              <a:ext uri="{FF2B5EF4-FFF2-40B4-BE49-F238E27FC236}">
                <a16:creationId xmlns:a16="http://schemas.microsoft.com/office/drawing/2014/main" id="{3819DF24-3A58-41FC-BA8D-17379989C6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第 04 课</a:t>
            </a:r>
          </a:p>
        </p:txBody>
      </p:sp>
      <p:sp>
        <p:nvSpPr>
          <p:cNvPr id="3" name="text-12-2">
            <a:extLst xmlns:a="http://schemas.openxmlformats.org/drawingml/2006/main">
              <a:ext uri="{FF2B5EF4-FFF2-40B4-BE49-F238E27FC236}">
                <a16:creationId xmlns:a16="http://schemas.microsoft.com/office/drawing/2014/main" id="{B7AAFC4D-FB73-4D88-977D-9EE424D3AA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5E716B"/>
                </a:solidFill>
                <a:latin typeface="Menlo"/>
                <a:ea typeface="Menlo"/>
                <a:cs typeface="Menlo"/>
              </a:rPr>
              <a:t>12</a:t>
            </a:r>
          </a:p>
        </p:txBody>
      </p:sp>
      <p:sp>
        <p:nvSpPr>
          <p:cNvPr id="4" name="text-12-3">
            <a:extLst xmlns:a="http://schemas.openxmlformats.org/drawingml/2006/main">
              <a:ext uri="{FF2B5EF4-FFF2-40B4-BE49-F238E27FC236}">
                <a16:creationId xmlns:a16="http://schemas.microsoft.com/office/drawing/2014/main" id="{8C849596-9CBA-4E64-9260-EB82C63E7A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2000250"/>
            <a:ext cx="107632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9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9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9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选做：修改优惠，或给预算器增加提示</a:t>
            </a:r>
          </a:p>
        </p:txBody>
      </p:sp>
      <p:sp>
        <p:nvSpPr>
          <p:cNvPr id="5" name="text-12-4">
            <a:extLst xmlns:a="http://schemas.openxmlformats.org/drawingml/2006/main">
              <a:ext uri="{FF2B5EF4-FFF2-40B4-BE49-F238E27FC236}">
                <a16:creationId xmlns:a16="http://schemas.microsoft.com/office/drawing/2014/main" id="{8253DD07-C113-4B77-AC92-64CAA6A6CA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533775"/>
            <a:ext cx="106489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改价：先写新预期，再手工核验</a:t>
            </a:r>
          </a:p>
        </p:txBody>
      </p:sp>
      <p:sp>
        <p:nvSpPr>
          <p:cNvPr id="6" name="text-12-5">
            <a:extLst xmlns:a="http://schemas.openxmlformats.org/drawingml/2006/main">
              <a:ext uri="{FF2B5EF4-FFF2-40B4-BE49-F238E27FC236}">
                <a16:creationId xmlns:a16="http://schemas.microsoft.com/office/drawing/2014/main" id="{4F495B9A-44DF-4822-9898-CF6311166E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333875"/>
            <a:ext cx="106489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预算：余量小于0时提示不足</a:t>
            </a:r>
          </a:p>
        </p:txBody>
      </p:sp>
      <p:sp>
        <p:nvSpPr>
          <p:cNvPr id="7" name="text-12-6">
            <a:extLst xmlns:a="http://schemas.openxmlformats.org/drawingml/2006/main">
              <a:ext uri="{FF2B5EF4-FFF2-40B4-BE49-F238E27FC236}">
                <a16:creationId xmlns:a16="http://schemas.microsoft.com/office/drawing/2014/main" id="{3CC5D39D-3498-4B68-B852-66C7FB5AFC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133975"/>
            <a:ext cx="106489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刚好等于阈值时，也要测试</a:t>
            </a:r>
          </a:p>
        </p:txBody>
      </p:sp>
    </p:spTree>
    <p:extLst>
      <p:ext uri="{BB962C8B-B14F-4D97-AF65-F5344CB8AC3E}">
        <p14:creationId xmlns:p14="http://schemas.microsoft.com/office/powerpoint/2010/main" val="2088956288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143D3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text-13-0">
            <a:extLst xmlns:a="http://schemas.openxmlformats.org/drawingml/2006/main">
              <a:ext uri="{FF2B5EF4-FFF2-40B4-BE49-F238E27FC236}">
                <a16:creationId xmlns:a16="http://schemas.microsoft.com/office/drawing/2014/main" id="{F725F192-7054-4EEA-8EB5-B54A2661FA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95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6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6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6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rPr>
              <a:t>学生自主操作   4 分钟</a:t>
            </a:r>
          </a:p>
        </p:txBody>
      </p:sp>
      <p:sp>
        <p:nvSpPr>
          <p:cNvPr id="2" name="text-13-1">
            <a:extLst xmlns:a="http://schemas.openxmlformats.org/drawingml/2006/main">
              <a:ext uri="{FF2B5EF4-FFF2-40B4-BE49-F238E27FC236}">
                <a16:creationId xmlns:a16="http://schemas.microsoft.com/office/drawing/2014/main" id="{F14CAE53-6032-4C8E-B30B-DB5CB27756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94297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知识检测与自评</a:t>
            </a:r>
          </a:p>
        </p:txBody>
      </p:sp>
      <p:sp>
        <p:nvSpPr>
          <p:cNvPr id="3" name="text-13-2">
            <a:extLst xmlns:a="http://schemas.openxmlformats.org/drawingml/2006/main">
              <a:ext uri="{FF2B5EF4-FFF2-40B4-BE49-F238E27FC236}">
                <a16:creationId xmlns:a16="http://schemas.microsoft.com/office/drawing/2014/main" id="{6ED15C37-967F-4B19-8ABB-0B68B59170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rPr>
              <a:t>第 04 课</a:t>
            </a:r>
          </a:p>
        </p:txBody>
      </p:sp>
      <p:sp>
        <p:nvSpPr>
          <p:cNvPr id="4" name="text-13-3">
            <a:extLst xmlns:a="http://schemas.openxmlformats.org/drawingml/2006/main">
              <a:ext uri="{FF2B5EF4-FFF2-40B4-BE49-F238E27FC236}">
                <a16:creationId xmlns:a16="http://schemas.microsoft.com/office/drawing/2014/main" id="{61DAF1A2-437F-4454-9EEC-051BCA168C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B9E4D3"/>
                </a:solidFill>
                <a:latin typeface="Menlo"/>
                <a:ea typeface="Menlo"/>
                <a:cs typeface="Menlo"/>
              </a:rPr>
              <a:t>13</a:t>
            </a:r>
          </a:p>
        </p:txBody>
      </p:sp>
      <p:sp>
        <p:nvSpPr>
          <p:cNvPr id="5" name="text-13-4">
            <a:extLst xmlns:a="http://schemas.openxmlformats.org/drawingml/2006/main">
              <a:ext uri="{FF2B5EF4-FFF2-40B4-BE49-F238E27FC236}">
                <a16:creationId xmlns:a16="http://schemas.microsoft.com/office/drawing/2014/main" id="{42FB9960-8B81-43ED-85CD-767D744102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000250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01</a:t>
            </a:r>
          </a:p>
        </p:txBody>
      </p:sp>
      <p:sp>
        <p:nvSpPr>
          <p:cNvPr id="6" name="text-13-5">
            <a:extLst xmlns:a="http://schemas.openxmlformats.org/drawingml/2006/main">
              <a:ext uri="{FF2B5EF4-FFF2-40B4-BE49-F238E27FC236}">
                <a16:creationId xmlns:a16="http://schemas.microsoft.com/office/drawing/2014/main" id="{B32F96F8-8DF1-4FA0-AB1A-1E7667358D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1981200"/>
            <a:ext cx="98679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独立完成网站“测一测”</a:t>
            </a:r>
          </a:p>
        </p:txBody>
      </p:sp>
      <p:sp>
        <p:nvSpPr>
          <p:cNvPr id="7" name="text-13-6">
            <a:extLst xmlns:a="http://schemas.openxmlformats.org/drawingml/2006/main">
              <a:ext uri="{FF2B5EF4-FFF2-40B4-BE49-F238E27FC236}">
                <a16:creationId xmlns:a16="http://schemas.microsoft.com/office/drawing/2014/main" id="{86F60930-E8F9-475F-A703-F351F012AF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876550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02</a:t>
            </a:r>
          </a:p>
        </p:txBody>
      </p:sp>
      <p:sp>
        <p:nvSpPr>
          <p:cNvPr id="8" name="text-13-7">
            <a:extLst xmlns:a="http://schemas.openxmlformats.org/drawingml/2006/main">
              <a:ext uri="{FF2B5EF4-FFF2-40B4-BE49-F238E27FC236}">
                <a16:creationId xmlns:a16="http://schemas.microsoft.com/office/drawing/2014/main" id="{43171EE1-D18D-4437-9951-F32625C3AE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2857500"/>
            <a:ext cx="98679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提交原规则的四组边界记录</a:t>
            </a:r>
          </a:p>
        </p:txBody>
      </p:sp>
      <p:sp>
        <p:nvSpPr>
          <p:cNvPr id="9" name="text-13-8">
            <a:extLst xmlns:a="http://schemas.openxmlformats.org/drawingml/2006/main">
              <a:ext uri="{FF2B5EF4-FFF2-40B4-BE49-F238E27FC236}">
                <a16:creationId xmlns:a16="http://schemas.microsoft.com/office/drawing/2014/main" id="{1D6E441A-0DC2-4D7B-8974-353D2510C1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752850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03</a:t>
            </a:r>
          </a:p>
        </p:txBody>
      </p:sp>
      <p:sp>
        <p:nvSpPr>
          <p:cNvPr id="10" name="text-13-9">
            <a:extLst xmlns:a="http://schemas.openxmlformats.org/drawingml/2006/main">
              <a:ext uri="{FF2B5EF4-FFF2-40B4-BE49-F238E27FC236}">
                <a16:creationId xmlns:a16="http://schemas.microsoft.com/office/drawing/2014/main" id="{0216E79E-5964-4299-A44D-33D989ECB0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3733800"/>
            <a:ext cx="98679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选一组解释为何进入这个分支</a:t>
            </a:r>
          </a:p>
        </p:txBody>
      </p:sp>
      <p:sp>
        <p:nvSpPr>
          <p:cNvPr id="11" name="text-13-10">
            <a:extLst xmlns:a="http://schemas.openxmlformats.org/drawingml/2006/main">
              <a:ext uri="{FF2B5EF4-FFF2-40B4-BE49-F238E27FC236}">
                <a16:creationId xmlns:a16="http://schemas.microsoft.com/office/drawing/2014/main" id="{CCA6F480-20A1-449C-8473-76B3E296E7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29150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04</a:t>
            </a:r>
          </a:p>
        </p:txBody>
      </p:sp>
      <p:sp>
        <p:nvSpPr>
          <p:cNvPr id="12" name="text-13-11">
            <a:extLst xmlns:a="http://schemas.openxmlformats.org/drawingml/2006/main">
              <a:ext uri="{FF2B5EF4-FFF2-40B4-BE49-F238E27FC236}">
                <a16:creationId xmlns:a16="http://schemas.microsoft.com/office/drawing/2014/main" id="{78CB42BB-D74E-4C3B-B075-91A1975218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4610100"/>
            <a:ext cx="98679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自评：条件、冒号、缩进都能说明吗</a:t>
            </a:r>
          </a:p>
        </p:txBody>
      </p:sp>
      <p:sp>
        <p:nvSpPr>
          <p:cNvPr id="13" name="text-13-12">
            <a:extLst xmlns:a="http://schemas.openxmlformats.org/drawingml/2006/main">
              <a:ext uri="{FF2B5EF4-FFF2-40B4-BE49-F238E27FC236}">
                <a16:creationId xmlns:a16="http://schemas.microsoft.com/office/drawing/2014/main" id="{E9FDBB4F-0BD4-4A62-BD5F-A89D802AEA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5848350"/>
            <a:ext cx="107156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9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950" b="1" u="sng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  <a:hlinkClick xmlns:r="http://schemas.openxmlformats.org/officeDocument/2006/relationships" r:id="R1eb6fbb2260d4060"/>
              </a:rPr>
              <a:t>进入本课“测一测”</a:t>
            </a:r>
          </a:p>
        </p:txBody>
      </p:sp>
    </p:spTree>
    <p:extLst>
      <p:ext uri="{BB962C8B-B14F-4D97-AF65-F5344CB8AC3E}">
        <p14:creationId xmlns:p14="http://schemas.microsoft.com/office/powerpoint/2010/main" val="717944091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text-14-0">
            <a:extLst xmlns:a="http://schemas.openxmlformats.org/drawingml/2006/main">
              <a:ext uri="{FF2B5EF4-FFF2-40B4-BE49-F238E27FC236}">
                <a16:creationId xmlns:a16="http://schemas.microsoft.com/office/drawing/2014/main" id="{F28D7ADE-4BEE-49D8-8885-1AB1226066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规则、条件与分支</a:t>
            </a:r>
          </a:p>
        </p:txBody>
      </p:sp>
      <p:sp>
        <p:nvSpPr>
          <p:cNvPr id="2" name="text-14-1">
            <a:extLst xmlns:a="http://schemas.openxmlformats.org/drawingml/2006/main">
              <a:ext uri="{FF2B5EF4-FFF2-40B4-BE49-F238E27FC236}">
                <a16:creationId xmlns:a16="http://schemas.microsoft.com/office/drawing/2014/main" id="{0E2D7A15-794C-4DAC-B05E-1D46F0B389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第 04 课</a:t>
            </a:r>
          </a:p>
        </p:txBody>
      </p:sp>
      <p:sp>
        <p:nvSpPr>
          <p:cNvPr id="3" name="text-14-2">
            <a:extLst xmlns:a="http://schemas.openxmlformats.org/drawingml/2006/main">
              <a:ext uri="{FF2B5EF4-FFF2-40B4-BE49-F238E27FC236}">
                <a16:creationId xmlns:a16="http://schemas.microsoft.com/office/drawing/2014/main" id="{61AD0CFE-4DA8-4F84-A5BD-2C2086E07C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5E716B"/>
                </a:solidFill>
                <a:latin typeface="Menlo"/>
                <a:ea typeface="Menlo"/>
                <a:cs typeface="Menlo"/>
              </a:rPr>
              <a:t>14</a:t>
            </a:r>
          </a:p>
        </p:txBody>
      </p:sp>
      <p:sp>
        <p:nvSpPr>
          <p:cNvPr id="4" name="text-14-3">
            <a:extLst xmlns:a="http://schemas.openxmlformats.org/drawingml/2006/main">
              <a:ext uri="{FF2B5EF4-FFF2-40B4-BE49-F238E27FC236}">
                <a16:creationId xmlns:a16="http://schemas.microsoft.com/office/drawing/2014/main" id="{86451495-288C-45FE-8A05-76AE569CDD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2028825"/>
            <a:ext cx="106680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7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77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77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if／elif／else从上往下选择分支</a:t>
            </a:r>
          </a:p>
        </p:txBody>
      </p:sp>
      <p:sp>
        <p:nvSpPr>
          <p:cNvPr id="5" name="text-14-4">
            <a:extLst xmlns:a="http://schemas.openxmlformats.org/drawingml/2006/main">
              <a:ext uri="{FF2B5EF4-FFF2-40B4-BE49-F238E27FC236}">
                <a16:creationId xmlns:a16="http://schemas.microsoft.com/office/drawing/2014/main" id="{9294EE10-EAB6-4400-8D3A-F14870BB98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3219450"/>
            <a:ext cx="106680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7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77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77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冒号与缩进共同标明执行范围</a:t>
            </a:r>
          </a:p>
        </p:txBody>
      </p:sp>
      <p:sp>
        <p:nvSpPr>
          <p:cNvPr id="6" name="text-14-5">
            <a:extLst xmlns:a="http://schemas.openxmlformats.org/drawingml/2006/main">
              <a:ext uri="{FF2B5EF4-FFF2-40B4-BE49-F238E27FC236}">
                <a16:creationId xmlns:a16="http://schemas.microsoft.com/office/drawing/2014/main" id="{881C77C0-B94F-455E-B8FF-3CDF61DF8D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4410075"/>
            <a:ext cx="106680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7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77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77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规则改变后，要同步更新核验预期</a:t>
            </a:r>
          </a:p>
        </p:txBody>
      </p:sp>
      <p:sp>
        <p:nvSpPr>
          <p:cNvPr id="7" name="text-14-6">
            <a:extLst xmlns:a="http://schemas.openxmlformats.org/drawingml/2006/main">
              <a:ext uri="{FF2B5EF4-FFF2-40B4-BE49-F238E27FC236}">
                <a16:creationId xmlns:a16="http://schemas.microsoft.com/office/drawing/2014/main" id="{55AB3FBA-6FBF-4DB2-BA77-ED5E229228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5867400"/>
            <a:ext cx="107156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95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950" b="1" u="sng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  <a:hlinkClick xmlns:r="http://schemas.openxmlformats.org/officeDocument/2006/relationships" r:id="Re6efee82b8804e40"/>
              </a:rPr>
              <a:t>回到本课学习记录</a:t>
            </a:r>
          </a:p>
        </p:txBody>
      </p:sp>
    </p:spTree>
    <p:extLst>
      <p:ext uri="{BB962C8B-B14F-4D97-AF65-F5344CB8AC3E}">
        <p14:creationId xmlns:p14="http://schemas.microsoft.com/office/powerpoint/2010/main" val="2115819855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2026-10-13T08:37:00.9600000Z</dcterms:created>
  <dcterms:modified xsi:type="dcterms:W3CDTF">2026-10-13T08:37:00.9600000Z</dcterms:modified>
</coreProperties>
</file>