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ec4a0f5506414a" /><Relationship Type="http://schemas.openxmlformats.org/officeDocument/2006/relationships/extended-properties" Target="/docProps/app.xml" Id="R835b0c9f8c30449c" /><Relationship Type="http://schemas.openxmlformats.org/officeDocument/2006/relationships/officeDocument" Target="/ppt/presentation.xml" Id="R21f365bdabba4b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1daee42ba44260"/>
  </p:sldMasterIdLst>
  <p:notesMasterIdLst>
    <p:notesMasterId xmlns:r="http://schemas.openxmlformats.org/officeDocument/2006/relationships" r:id="Re139004bec104393"/>
  </p:notesMasterIdLst>
  <p:sldIdLst>
    <p:sldId xmlns:r="http://schemas.openxmlformats.org/officeDocument/2006/relationships" id="256" r:id="Rbefb1a1c341d498e"/>
    <p:sldId xmlns:r="http://schemas.openxmlformats.org/officeDocument/2006/relationships" id="257" r:id="R6b03b2cfdc5040a4"/>
    <p:sldId xmlns:r="http://schemas.openxmlformats.org/officeDocument/2006/relationships" id="258" r:id="R655de002814f4926"/>
    <p:sldId xmlns:r="http://schemas.openxmlformats.org/officeDocument/2006/relationships" id="259" r:id="R5713784162814f40"/>
    <p:sldId xmlns:r="http://schemas.openxmlformats.org/officeDocument/2006/relationships" id="260" r:id="Re904deeb4913424c"/>
    <p:sldId xmlns:r="http://schemas.openxmlformats.org/officeDocument/2006/relationships" id="261" r:id="R88eaa2a769444f0e"/>
    <p:sldId xmlns:r="http://schemas.openxmlformats.org/officeDocument/2006/relationships" id="262" r:id="R4dc3c73e7cf046df"/>
    <p:sldId xmlns:r="http://schemas.openxmlformats.org/officeDocument/2006/relationships" id="263" r:id="R822655ee2afa4cab"/>
    <p:sldId xmlns:r="http://schemas.openxmlformats.org/officeDocument/2006/relationships" id="264" r:id="Rde1b2ccbc61c4323"/>
    <p:sldId xmlns:r="http://schemas.openxmlformats.org/officeDocument/2006/relationships" id="265" r:id="Rdf556c913c254377"/>
    <p:sldId xmlns:r="http://schemas.openxmlformats.org/officeDocument/2006/relationships" id="266" r:id="R94ba5d5200d24f4c"/>
    <p:sldId xmlns:r="http://schemas.openxmlformats.org/officeDocument/2006/relationships" id="267" r:id="Re38ab5183dcc4ea3"/>
    <p:sldId xmlns:r="http://schemas.openxmlformats.org/officeDocument/2006/relationships" id="268" r:id="R1b26482925ef4495"/>
    <p:sldId xmlns:r="http://schemas.openxmlformats.org/officeDocument/2006/relationships" id="269" r:id="R97b3a52f3fac43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c414a704cf4444" /><Relationship Type="http://schemas.openxmlformats.org/officeDocument/2006/relationships/slideMaster" Target="/ppt/slideMasters/slideMaster1.xml" Id="R3a1daee42ba44260" /><Relationship Type="http://schemas.openxmlformats.org/officeDocument/2006/relationships/notesMaster" Target="/ppt/notesMasters/notesMaster1.xml" Id="Re139004bec104393" /><Relationship Type="http://schemas.openxmlformats.org/officeDocument/2006/relationships/presProps" Target="/ppt/presProps.xml" Id="R250037a5a2a1455b" /><Relationship Type="http://schemas.openxmlformats.org/officeDocument/2006/relationships/tableStyles" Target="/ppt/tableStyles.xml" Id="R7baef8a6deb44afc" /><Relationship Type="http://schemas.openxmlformats.org/officeDocument/2006/relationships/slide" Target="/ppt/slides/slide1.xml" Id="Rbefb1a1c341d498e" /><Relationship Type="http://schemas.openxmlformats.org/officeDocument/2006/relationships/slide" Target="/ppt/slides/slide2.xml" Id="R6b03b2cfdc5040a4" /><Relationship Type="http://schemas.openxmlformats.org/officeDocument/2006/relationships/slide" Target="/ppt/slides/slide3.xml" Id="R655de002814f4926" /><Relationship Type="http://schemas.openxmlformats.org/officeDocument/2006/relationships/slide" Target="/ppt/slides/slide4.xml" Id="R5713784162814f40" /><Relationship Type="http://schemas.openxmlformats.org/officeDocument/2006/relationships/slide" Target="/ppt/slides/slide5.xml" Id="Re904deeb4913424c" /><Relationship Type="http://schemas.openxmlformats.org/officeDocument/2006/relationships/slide" Target="/ppt/slides/slide6.xml" Id="R88eaa2a769444f0e" /><Relationship Type="http://schemas.openxmlformats.org/officeDocument/2006/relationships/slide" Target="/ppt/slides/slide7.xml" Id="R4dc3c73e7cf046df" /><Relationship Type="http://schemas.openxmlformats.org/officeDocument/2006/relationships/slide" Target="/ppt/slides/slide8.xml" Id="R822655ee2afa4cab" /><Relationship Type="http://schemas.openxmlformats.org/officeDocument/2006/relationships/slide" Target="/ppt/slides/slide9.xml" Id="Rde1b2ccbc61c4323" /><Relationship Type="http://schemas.openxmlformats.org/officeDocument/2006/relationships/slide" Target="/ppt/slides/slide10.xml" Id="Rdf556c913c254377" /><Relationship Type="http://schemas.openxmlformats.org/officeDocument/2006/relationships/slide" Target="/ppt/slides/slide11.xml" Id="R94ba5d5200d24f4c" /><Relationship Type="http://schemas.openxmlformats.org/officeDocument/2006/relationships/slide" Target="/ppt/slides/slide12.xml" Id="Re38ab5183dcc4ea3" /><Relationship Type="http://schemas.openxmlformats.org/officeDocument/2006/relationships/slide" Target="/ppt/slides/slide13.xml" Id="R1b26482925ef4495" /><Relationship Type="http://schemas.openxmlformats.org/officeDocument/2006/relationships/slide" Target="/ppt/slides/slide14.xml" Id="R97b3a52f3fac43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1748bd8d0e49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8589e3ab3f4714" /><Relationship Type="http://schemas.openxmlformats.org/officeDocument/2006/relationships/notesMaster" Target="/ppt/notesMasters/notesMaster1.xml" Id="Rcdf10d89a31446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afb05f86284820" /><Relationship Type="http://schemas.openxmlformats.org/officeDocument/2006/relationships/notesMaster" Target="/ppt/notesMasters/notesMaster1.xml" Id="R2c9e68a4d5c64d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574bbcfeb54747" /><Relationship Type="http://schemas.openxmlformats.org/officeDocument/2006/relationships/notesMaster" Target="/ppt/notesMasters/notesMaster1.xml" Id="Rae888946a6cd44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566d311d004929" /><Relationship Type="http://schemas.openxmlformats.org/officeDocument/2006/relationships/notesMaster" Target="/ppt/notesMasters/notesMaster1.xml" Id="R4b506947e4504e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19b960bbae4125" /><Relationship Type="http://schemas.openxmlformats.org/officeDocument/2006/relationships/notesMaster" Target="/ppt/notesMasters/notesMaster1.xml" Id="Rcb0b92533ce44a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8ce574eb104f7e" /><Relationship Type="http://schemas.openxmlformats.org/officeDocument/2006/relationships/notesMaster" Target="/ppt/notesMasters/notesMaster1.xml" Id="R9a029b179c194c5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9d8b9d5a9e448d" /><Relationship Type="http://schemas.openxmlformats.org/officeDocument/2006/relationships/notesMaster" Target="/ppt/notesMasters/notesMaster1.xml" Id="Rea563793567040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81c3f88ded4fb2" /><Relationship Type="http://schemas.openxmlformats.org/officeDocument/2006/relationships/notesMaster" Target="/ppt/notesMasters/notesMaster1.xml" Id="R3fbf9718fab949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23b13fc9d04ac3" /><Relationship Type="http://schemas.openxmlformats.org/officeDocument/2006/relationships/notesMaster" Target="/ppt/notesMasters/notesMaster1.xml" Id="R7739772abd7641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f409710a8834952" /><Relationship Type="http://schemas.openxmlformats.org/officeDocument/2006/relationships/notesMaster" Target="/ppt/notesMasters/notesMaster1.xml" Id="R11dec03f9dcd4b7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044402e28b4b29" /><Relationship Type="http://schemas.openxmlformats.org/officeDocument/2006/relationships/notesMaster" Target="/ppt/notesMasters/notesMaster1.xml" Id="R2106c2a25c6a47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90f7b71edb43ff" /><Relationship Type="http://schemas.openxmlformats.org/officeDocument/2006/relationships/notesMaster" Target="/ppt/notesMasters/notesMaster1.xml" Id="R19986e816d1b4a8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aa6f9558e274b88" /><Relationship Type="http://schemas.openxmlformats.org/officeDocument/2006/relationships/notesMaster" Target="/ppt/notesMasters/notesMaster1.xml" Id="Rc5c33bfe61594e8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cebf2940f6498e" /><Relationship Type="http://schemas.openxmlformats.org/officeDocument/2006/relationships/notesMaster" Target="/ppt/notesMasters/notesMaster1.xml" Id="Ra1706b8edd6d4a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第1页 闽南文化活动入场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先说明今天的入场条件只是课堂模拟，不代表学校真实安排。请学生打开网站第5课，暂时停在学习页，不急着运行。教师提出本课任务：让程序执行一条无歧义的规则，并能用不符合条件的情况证明规则没有漏掉要求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第2页 入场规则中的“而且”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用生活语言读出任务：高一或高二同学，并且本人已预约，才能参加模拟体验活动。请学生先用不同颜色圈出年级要求与预约要求，不投屏写出完整答案。预期学生发现两类条件不能互相替代；追问“只满足一项是否足够”，为后面的平行情境讲解作准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第3页 赋值与真假判断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先读左栏的赋值，再读右栏的比较，要求学生用“存入”和“检查”两个不同的动词解释。演示ticket = False以后，变量里存的是布尔值。提醒True与False首字母大写且不加引号；“False”是文字，不能当成本课的预约状态使用。此处不扩展一般对象真值规则，聚焦明确布尔输入。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第4页 器材体验区准入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这是教师讲解用的平行情境：第2组或第3组，并且持体验卡，才能借用器材。先让学生说清group_ok这一行只负责组别，下一行才合并持卡要求。逐行执行后两个输出都是True。强调给子条件命名有助于检查规则，学生稍后要自行把方法迁移到网站的年级与预约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第5页 and：两个条件同时满足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把组别符合与持卡当成两张真假卡。请四位学生分别读一行，不凭生活直觉跳过任何一行。表中的True和False来自明确条件，最后一列是and的组合结果。追问第二、第三行为什么重要：它们能发现把and误写成or导致的错误放行。记录下“一个真、一个假”是很有价值的测试方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第6页 括号与条件组合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仍用器材体验区，不换成网站测验中的年级数据。先遮住运行结果，让学生预测两行是否一样。实跑得到False与True：不带括号时，and先结合，组别为2这一支可能绕过持卡要求。无需学生背复杂优先级，只要求把“可选组别”括成一组，再与人人必须满足的条件相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第7页 条件表达式的常见错误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请学生把左栏错误与右栏改法一一对应，不让全班齐声背答案。比较符号错误要回到“保存还是检查”；逻辑词错误要回到“同时还是任选”；布尔值错误要看引号。再口头补充not是对真假取反，例如not has_card表达尚未持卡，不能凭单词的中文音译猜含义。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第8页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进入第5课学习页，按屏幕顺序完成这五个小步，总计8分钟。前4分钟独立作答，后4分钟运行代码并根据反馈修改。教师巡视只追问“这一项要求同时还是任选”“这一行在保存还是比较”，不直接报出选项或填空。提前完成者用自己的话解释第五步的括号，不跳过原生活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第9页 完整的入场规则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切换网站“动手练”，保留开头grade、booked的数据区和allowed结果变量，使用网站已有程序完善原生活问题。学生先写预测，再运行；输入区按网站要求填年级，预约状态在代码中改成布尔值。自动检验包含四组公开样例，教师巡视重点看括号、and/or及比较符号。通过后让学生解释一组被拒绝的情况，不把通过数量当成唯一学习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第10页 入场条件的反例测试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此处用条件组合描述测试，避免直接投屏复述网站测验的具体答案。请学生为四行各选一组合法数据，先手写预期，再用程序核对。若两人都只选了能入场的情况，提醒他们补充一个条件为真的反例。年级范围按本课约定仅取1、2、3，额外非法输入可以讨论，但不将输入验证强加到本课必做任务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第11页 迁移：器材借用规则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这2分钟用于给提前完成的学生选题和同桌口头检验，未完成基础任务者继续完善必做程序。规则可以是“完成培训或有指导教师，并且已登记”等，但必须说明各子条件的含义与合法输入。强调迁移先写人能看懂的规则，再写代码；不要求添加新的界面或复杂输入验证，保留时间完成最后自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第12页 反例能说明什么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一名学生展示一组被拒绝的数据，另一名学生指出究竟是哪项条件失败。教师追问“若把and改成or，这组是否还能查出错误”，鼓励学生用计算结果作证据而非只说感觉正确。若讨论超时，保留一句关键解释即可；网站测验必须仍由学生独立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请学生独立完成网站第5课测一测，不投屏展示正确选项，也不组织集体抢答。前2分钟完成判断，后2分钟根据反馈订正，并写一句错因。教师查看学生能否从自然语言规则回到组合条件；仍把and与or混淆者，回到一真一假的情况卡重做一次，保留修正前后的理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第5课 闽南文化活动入场</a:t>
            </a:r>
          </a:p>
          <a:p xmlns:a="http://schemas.openxmlformats.org/drawingml/2006/main">
            <a:r>
              <a:t>第14页 生活规则与逻辑条件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收拢三项证据：五小步完成情况、原问题的四组检验、测一测订正说明。用自己的话复述比较、逻辑连接与括号各自的作用。最后提醒今天规则是模拟条件，不是学校活动安排；下节课会从“是否执行一次”转向“同一件事怎样准确执行多次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学生入口：https://cysqzyz.cn/courseware/python-life-lab/#lesson=5&amp;tab=learn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5f60b76a164b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f0ec856dbf4ed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ed48821b094fa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534b3a12de48b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f9a17de3bb46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f952b056be43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6F6E47-2FED-499A-9D3B-04912D63D8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1147879-AD7A-4454-B6B4-2DB5D984307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B7BEE36-3F2C-4154-8B24-B214DC78F9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0B8C34-7EC3-4DD2-A0C2-9253458361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62D1F5D-862F-4682-B2E9-993598F07F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5AA110F-F1F4-4FAF-B201-7C784862DF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5F14BE7-E6B9-4DC0-BE5D-95DA17BDFE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6A2963F-C5DC-4478-8593-46D8CA0FEE5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0EF6F4-EC88-4791-AA65-DBCD3F4F8E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C843BE3-0AC9-4795-9563-0227959E80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d262c8706f4082" /><Relationship Type="http://schemas.openxmlformats.org/officeDocument/2006/relationships/slideLayout" Target="/ppt/slideLayouts/slideLayout1.xml" Id="R062de41876ee4cd1" /><Relationship Type="http://schemas.openxmlformats.org/officeDocument/2006/relationships/slideLayout" Target="/ppt/slideLayouts/slideLayout2.xml" Id="R59c0795d068d4940" /><Relationship Type="http://schemas.openxmlformats.org/officeDocument/2006/relationships/slideLayout" Target="/ppt/slideLayouts/slideLayout3.xml" Id="R6074705bb70342bf" /><Relationship Type="http://schemas.openxmlformats.org/officeDocument/2006/relationships/slideLayout" Target="/ppt/slideLayouts/slideLayout4.xml" Id="R02430905d0f04e52" /><Relationship Type="http://schemas.openxmlformats.org/officeDocument/2006/relationships/slideLayout" Target="/ppt/slideLayouts/slideLayout5.xml" Id="R504736790f904f11" /><Relationship Type="http://schemas.openxmlformats.org/officeDocument/2006/relationships/slideLayout" Target="/ppt/slideLayouts/slideLayout6.xml" Id="Rd3424842733244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2de41876ee4cd1"/>
    <p:sldLayoutId xmlns:r="http://schemas.openxmlformats.org/officeDocument/2006/relationships" id="2147483650" r:id="R59c0795d068d4940"/>
    <p:sldLayoutId xmlns:r="http://schemas.openxmlformats.org/officeDocument/2006/relationships" id="2147483651" r:id="R6074705bb70342bf"/>
    <p:sldLayoutId xmlns:r="http://schemas.openxmlformats.org/officeDocument/2006/relationships" id="2147483652" r:id="R02430905d0f04e52"/>
    <p:sldLayoutId xmlns:r="http://schemas.openxmlformats.org/officeDocument/2006/relationships" id="2147483653" r:id="R504736790f904f11"/>
    <p:sldLayoutId xmlns:r="http://schemas.openxmlformats.org/officeDocument/2006/relationships" id="2147483654" r:id="Rd3424842733244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808c75281c4383" /><Relationship Type="http://schemas.openxmlformats.org/officeDocument/2006/relationships/image" Target="/ppt/media/image.png" Id="R892dabd3a7354a73" /><Relationship Type="http://schemas.openxmlformats.org/officeDocument/2006/relationships/notesSlide" Target="/ppt/notesSlides/notesSlide1.xml" Id="R6f471671b63946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41d14b2d714cb4" /><Relationship Type="http://schemas.openxmlformats.org/officeDocument/2006/relationships/notesSlide" Target="/ppt/notesSlides/notesSlide2.xml" Id="R4921a95a9e9a4e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77647cc5804cf9" /><Relationship Type="http://schemas.openxmlformats.org/officeDocument/2006/relationships/notesSlide" Target="/ppt/notesSlides/notesSlide3.xml" Id="R65ce0c0e467b44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d39f4cd9d44760" /><Relationship Type="http://schemas.openxmlformats.org/officeDocument/2006/relationships/notesSlide" Target="/ppt/notesSlides/notesSlide4.xml" Id="Rd8832ca937c949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b5b05b5c76454e" /><Relationship Type="http://schemas.openxmlformats.org/officeDocument/2006/relationships/notesSlide" Target="/ppt/notesSlides/notesSlide5.xml" Id="R46503dedea6640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d67fff16e041a3" /><Relationship Type="http://schemas.openxmlformats.org/officeDocument/2006/relationships/notesSlide" Target="/ppt/notesSlides/notesSlide6.xml" Id="R1744493985524f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8b4d8eb8544231" /><Relationship Type="http://schemas.openxmlformats.org/officeDocument/2006/relationships/notesSlide" Target="/ppt/notesSlides/notesSlide7.xml" Id="R6cab7a149298408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e8f525e36a461c" /><Relationship Type="http://schemas.openxmlformats.org/officeDocument/2006/relationships/hyperlink" Target="https://cysqzyz.cn/courseware/python-life-lab/#lesson=5&amp;tab=learn" TargetMode="External" Id="Rcd33de6464ab4446" /><Relationship Type="http://schemas.openxmlformats.org/officeDocument/2006/relationships/notesSlide" Target="/ppt/notesSlides/notesSlide8.xml" Id="Rd54b20703f2845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1c3b2ab2d54afa" /><Relationship Type="http://schemas.openxmlformats.org/officeDocument/2006/relationships/hyperlink" Target="https://cysqzyz.cn/courseware/python-life-lab/#lesson=5&amp;tab=practice" TargetMode="External" Id="Rd550bc02a02542d9" /><Relationship Type="http://schemas.openxmlformats.org/officeDocument/2006/relationships/notesSlide" Target="/ppt/notesSlides/notesSlide9.xml" Id="Rcc5cb2b1c91a4f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b835fb15284343" /><Relationship Type="http://schemas.openxmlformats.org/officeDocument/2006/relationships/notesSlide" Target="/ppt/notesSlides/notesSlide10.xml" Id="R0198cd15f5324b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15699481034663" /><Relationship Type="http://schemas.openxmlformats.org/officeDocument/2006/relationships/hyperlink" Target="https://cysqzyz.cn/courseware/python-life-lab/#lesson=5&amp;tab=practice" TargetMode="External" Id="Ra561a88392db4495" /><Relationship Type="http://schemas.openxmlformats.org/officeDocument/2006/relationships/notesSlide" Target="/ppt/notesSlides/notesSlide11.xml" Id="Reb010a001831486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eacc78e0b94e06" /><Relationship Type="http://schemas.openxmlformats.org/officeDocument/2006/relationships/notesSlide" Target="/ppt/notesSlides/notesSlide12.xml" Id="Rc5951e9465634ce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02c154a8894350" /><Relationship Type="http://schemas.openxmlformats.org/officeDocument/2006/relationships/hyperlink" Target="https://cysqzyz.cn/courseware/python-life-lab/#lesson=5&amp;tab=quiz" TargetMode="External" Id="Rde062351bade42ea" /><Relationship Type="http://schemas.openxmlformats.org/officeDocument/2006/relationships/notesSlide" Target="/ppt/notesSlides/notesSlide13.xml" Id="Ref0d398932d14be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ba94a2372e49a3" /><Relationship Type="http://schemas.openxmlformats.org/officeDocument/2006/relationships/hyperlink" Target="https://cysqzyz.cn/courseware/python-life-lab/#lesson=5&amp;tab=quiz" TargetMode="External" Id="R167d6216ebb34367" /><Relationship Type="http://schemas.openxmlformats.org/officeDocument/2006/relationships/notesSlide" Target="/ppt/notesSlides/notesSlide14.xml" Id="Rd7714c794c5d45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54319-A45F-491C-9700-5E058BB012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dabd3a7354a7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1EEA5627-DB36-48AA-BDC9-9AF176E1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5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89D16838-9D06-4A6F-A718-3BA3F905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闽南文化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活动入场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9B49AD6C-4A22-4916-8A38-7EDE91F6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and、or、not与组合条件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BB7DF782-7F3B-45CF-AE78-800A4E78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6711938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B483A33B-6B3F-44E4-867E-78AA604C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入场规则中的“而且”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A5A812D9-D13A-4C7E-B23D-6434455A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32008EAE-0F60-4FC5-9401-65EA3C45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C74E07A5-C762-4BF5-8529-94126A20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“年级符合，而且已预约”包含几层要求？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AA5F2D01-262C-4E9A-8740-6E82B8C2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先圈出可接受的年级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5DDBDC8E-2D75-4DA2-A03F-B4C0897F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再圈出每位同学都必须满足的要求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2EFFC055-F5CD-4E76-AF9A-A3C777B1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用一句话解释为什么不能只看年级</a:t>
            </a:r>
          </a:p>
        </p:txBody>
      </p:sp>
    </p:spTree>
    <p:extLst>
      <p:ext uri="{BB962C8B-B14F-4D97-AF65-F5344CB8AC3E}">
        <p14:creationId xmlns:p14="http://schemas.microsoft.com/office/powerpoint/2010/main" val="11769475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-0">
            <a:extLst xmlns:a="http://schemas.openxmlformats.org/drawingml/2006/main">
              <a:ext uri="{FF2B5EF4-FFF2-40B4-BE49-F238E27FC236}">
                <a16:creationId xmlns:a16="http://schemas.microsoft.com/office/drawing/2014/main" id="{9ECD4779-20BE-48B8-A4E0-9764E6B5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赋值与真假判断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F3383EB6-3A7F-4D82-B5B2-6824027D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7EE80EE5-ABE4-402C-A9E2-75105C68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C51B1254-E06D-4844-9A5C-BD964938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=：保存一个值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A1B189F9-C4A9-47B7-87BB-FB0B5A38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==：比较是否相等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0BDA5783-D76D-4535-8F57-830AF975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group = 2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0CA1FD71-A512-4345-BF64-D007E434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ticket = False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E92BEFFB-8458-47E8-A780-D2A13DCA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右边的值存入左边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3525B89D-9DE1-4945-B6BB-AE5EA8FC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group == 2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DC84A09D-0EBD-4917-9EC8-C45DC325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结果为True或False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DD9199BE-FB84-4EB2-83F9-669873A2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判断不会替你改数据</a:t>
            </a:r>
          </a:p>
        </p:txBody>
      </p:sp>
      <p:sp>
        <p:nvSpPr>
          <p:cNvPr id="12" name="text-3-11">
            <a:extLst xmlns:a="http://schemas.openxmlformats.org/drawingml/2006/main">
              <a:ext uri="{FF2B5EF4-FFF2-40B4-BE49-F238E27FC236}">
                <a16:creationId xmlns:a16="http://schemas.microsoft.com/office/drawing/2014/main" id="{ACC26AF6-F795-4CDB-B1A4-F0FEF4A9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本课预约状态直接写True或False，不加引号</a:t>
            </a:r>
          </a:p>
        </p:txBody>
      </p:sp>
    </p:spTree>
    <p:extLst>
      <p:ext uri="{BB962C8B-B14F-4D97-AF65-F5344CB8AC3E}">
        <p14:creationId xmlns:p14="http://schemas.microsoft.com/office/powerpoint/2010/main" val="19937554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4-0">
            <a:extLst xmlns:a="http://schemas.openxmlformats.org/drawingml/2006/main">
              <a:ext uri="{FF2B5EF4-FFF2-40B4-BE49-F238E27FC236}">
                <a16:creationId xmlns:a16="http://schemas.microsoft.com/office/drawing/2014/main" id="{A1598B29-BEE5-4DC5-A240-A2478DBB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器材体验区准入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E3CE5A80-7F2F-4882-9A4F-0AA8FF7C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3CC8C60F-58E4-4195-A23D-8CE0563B9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B5BC7B9F-E633-4512-B7C2-6E19DF1D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group = 3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6D75F88A-D438-4B3A-B792-C1895EF3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has_card = True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9FC49D60-B9FE-4AFE-92C5-C90E8EEE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group_ok = group == 2 or group == 3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10B7424F-2DB3-402C-A25E-B9706E38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allowed = group_ok and has_card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B72120EE-69D3-49EC-8FB2-5AC2546D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print(group_ok)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D7205768-9B4B-47E1-A106-B38353A4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print(allowed)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FB7F002-B50A-43A6-BCDF-BE511E56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or：至少一个成立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89F4AA1C-5B86-4F2B-A28C-B8D906D3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and：两项都要成立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9E22103A-F990-4E0F-BE0D-374677FA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条件结果可存进变量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A53E0F65-B143-4965-9895-C067875B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先计算子条件，再用and组合两项要求。</a:t>
            </a:r>
          </a:p>
        </p:txBody>
      </p:sp>
    </p:spTree>
    <p:extLst>
      <p:ext uri="{BB962C8B-B14F-4D97-AF65-F5344CB8AC3E}">
        <p14:creationId xmlns:p14="http://schemas.microsoft.com/office/powerpoint/2010/main" val="13799169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81C24022-111A-48D5-8AFC-159ED9BC5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and：两个条件同时满足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ED373E7C-E42D-4733-8E6A-4431C026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855029F0-A533-4475-943A-CD02134B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F8359-AE51-4419-A1C7-35F6C3775764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571875"/>
                <a:gridCol w="3571875"/>
                <a:gridCol w="3619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组别符合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持体验卡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两项同时满足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0A09D71B-6EC2-470A-9EB9-28DA1133F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重点核对：一个条件成立、另一个不成立。</a:t>
            </a:r>
          </a:p>
        </p:txBody>
      </p:sp>
    </p:spTree>
    <p:extLst>
      <p:ext uri="{BB962C8B-B14F-4D97-AF65-F5344CB8AC3E}">
        <p14:creationId xmlns:p14="http://schemas.microsoft.com/office/powerpoint/2010/main" val="571029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6-0">
            <a:extLst xmlns:a="http://schemas.openxmlformats.org/drawingml/2006/main">
              <a:ext uri="{FF2B5EF4-FFF2-40B4-BE49-F238E27FC236}">
                <a16:creationId xmlns:a16="http://schemas.microsoft.com/office/drawing/2014/main" id="{16095E3D-7403-42FC-9DF0-BD50604E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括号与条件组合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B6B27C5D-7D82-4424-B295-52F9923D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1A3E3734-5C5B-4AA9-843E-A324E6F1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02E0A72B-3587-4D67-8FA7-EBAF4608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group = 2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59C07D4E-3020-476B-8922-68576C0C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has_card = False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41E1D1B5-3F20-4DF8-82AD-81A1E0A2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a = (group == 2 or group == 3) and has_card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A9C70574-0D84-4AC3-A53A-873B25D0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 = group == 2 or group == 3 and has_card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03E6D177-5314-4BC1-BDFF-F9D835C4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print(a)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90245DDB-7740-41B1-99B3-4483CAFC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print(b)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69BD92FF-EB39-4525-9E52-AD4CE5D8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同一组输入，两种写法输出False与True。</a:t>
            </a:r>
          </a:p>
        </p:txBody>
      </p:sp>
    </p:spTree>
    <p:extLst>
      <p:ext uri="{BB962C8B-B14F-4D97-AF65-F5344CB8AC3E}">
        <p14:creationId xmlns:p14="http://schemas.microsoft.com/office/powerpoint/2010/main" val="517723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3C3B35E9-48D6-44D3-9EE2-E26F6151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条件表达式的常见错误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0D6BB15B-D0AA-4A89-BB1F-0FD44226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FE58DD3B-BA09-4A41-AA39-74E33A12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E9F26012-8EE5-4A59-B482-B0032942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容易写错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EC392DE7-DF6F-46E5-AE1F-0D546A0F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检查方法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17CB0A10-537E-4AA3-987D-AFF9C7FD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用=表达相等判断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85B871C7-2BC8-4DF1-AC72-43A6C7CA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把同时满足写成or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2478DB1D-FC18-4B54-90A7-EB745A92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把False写成带引号文字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6697315A-DC13-4F51-8846-8D23F7A3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判断相等用==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F62A3682-9422-4FC8-AFA8-D9DA50C7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拆成两项，核对and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E9D5B11B-C387-40FD-8198-892A2E70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布尔值直接写True/False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7C26D20-0B53-4DC6-A3E7-4755D88D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not把真假取反；括号让组合范围更清楚。</a:t>
            </a:r>
          </a:p>
        </p:txBody>
      </p:sp>
    </p:spTree>
    <p:extLst>
      <p:ext uri="{BB962C8B-B14F-4D97-AF65-F5344CB8AC3E}">
        <p14:creationId xmlns:p14="http://schemas.microsoft.com/office/powerpoint/2010/main" val="20928895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BEC38E48-A45D-4886-A577-192DA4C1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3D0E0AF4-02A2-4368-82AC-2A1A4802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8BB21546-4587-4E3A-9F71-0819EB2C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C776714A-342B-4AFB-ADA8-83346129D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E239A87D-0D88-45D1-8DDE-93C92306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E5046FB9-FA23-4495-B52C-65406AD2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赋值还是比较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310ABF2F-94D1-4751-BAF3-FDD02FB6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83147B9D-0DA5-4B71-B1D5-94776A76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两项必须同时满足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79D8B2F1-0C9D-4B4C-A63B-24F58B38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389DD4D0-4E36-402B-9396-1572A052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任意一项就成立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1080E91-013F-42B0-8933-1345D2913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CD917A7F-2EC9-4F66-ACAB-FE15C927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让两个年级都可选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DAB33019-18E9-4D18-9427-62A7A0FB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FEC4561C-2AD5-4CE8-9F90-4456A1C3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预约也不能漏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8378EE40-4C3D-4047-A063-83100C40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cd33de6464ab4446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7375338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87F282CE-12FA-4818-87B0-30B52B97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B6286485-1A03-42FC-966E-1B18FBC6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完整的入场规则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68ACC7CB-3363-4F31-8FEE-3CC554CC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6E156EFD-6FE3-48C0-8F67-1DFDD8E8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2C130127-027E-4908-9A22-2EBA6DE6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E8709637-B3C0-46CD-8A0C-1E626060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回到原问题，标出年级与预约两类条件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A363BB38-64B4-403A-8F7E-C0A9B0FB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EBEB605B-BBE8-4FDF-8FC5-55F5EEE0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完善allowed与分支，先预测再运行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8E556BB0-F263-4BC0-AEA2-D2DDB786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DEB17F43-DE50-45C8-B647-1E7C3D18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运行本课检验，核对四组输入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31B4AEA0-B9B6-4CF3-91C6-6C01D1267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661BC40-30D2-4EED-8AAB-85111911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保留一组拒绝入场的输入与原因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9E6B220E-DC50-48BF-B61C-F1F5A99D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550bc02a02542d9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2430299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868F90A6-03C3-48AE-9DD9-9EAE6811A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入场条件的反例测试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893F2240-3240-43C3-9CAE-83CCC5D53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15950D13-A378-4969-A158-B84AE556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4C368-0038-418E-AFF3-D0E424661720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476750"/>
                <a:gridCol w="6286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测试情况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应该检查什么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两项都满足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能否正常放行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只满足年级要求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是否漏掉预约限制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只满足预约要求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是否漏掉年级限制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两项都不满足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是否正确拒绝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DA92860C-6D09-4A5C-96F1-BC502BFFC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正常样例与反例都要有，才看得见条件漏洞。</a:t>
            </a:r>
          </a:p>
        </p:txBody>
      </p:sp>
    </p:spTree>
    <p:extLst>
      <p:ext uri="{BB962C8B-B14F-4D97-AF65-F5344CB8AC3E}">
        <p14:creationId xmlns:p14="http://schemas.microsoft.com/office/powerpoint/2010/main" val="9700849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81CEFE14-F3B1-474A-AA12-3769F4D1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2EF287A2-C131-4B4D-937F-C4F9EC1D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迁移：器材借用规则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CFD3E2CC-50CB-4EE2-B4F5-34EDE8DF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4C565C7F-6430-4063-805C-E301193F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AAB2FB14-2AFC-4E99-8B9D-F4B065DB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0D72CB0A-F556-42FB-ADBC-C38FEBB4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写一条含“或”与“并且”的模拟规则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DAABAC11-8D86-470F-9FEA-5FEDF9A5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52A73D20-FDD7-4BDB-A02E-BC858DEF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用括号标出可选条件这一组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147375D8-979F-4911-8405-E541829EA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7E86CD46-2EB7-4E17-BA21-E9E5C5A1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请同桌构造一个容易被误放行的反例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1802BCDC-75AE-4213-9C3D-8C138FC3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561a88392db4495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53677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1308D81E-517B-43DB-9F06-222A4687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反例能说明什么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B9D4458F-5355-4106-9156-98026FD0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A2FE2B6D-4461-40BA-B0F7-56661AB4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E7BB6445-CDD8-4B9D-B372-0F4556063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选一组不允许的输入，说清哪个条件失败。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CC8927FB-7BC6-452D-9041-1493D3228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我选的数据是……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DA78684A-5449-465A-860D-2758DE8E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先判断两个子条件，再说明组合结果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2C322D40-3528-4D7A-8318-065FED56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修改逻辑词后，这组能发现错误吗？</a:t>
            </a:r>
          </a:p>
        </p:txBody>
      </p:sp>
    </p:spTree>
    <p:extLst>
      <p:ext uri="{BB962C8B-B14F-4D97-AF65-F5344CB8AC3E}">
        <p14:creationId xmlns:p14="http://schemas.microsoft.com/office/powerpoint/2010/main" val="1454421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FFB4DC10-3A15-4798-A24D-28380914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15C58112-9937-478E-A1E7-0C2BEE98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7DE10DCA-D726-4F77-AC30-9115DFE9B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F2C188FD-C059-40AE-9451-E9EC41E1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45172860-0C67-46E4-A281-1D352AEC1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B395F0C8-91BC-4521-97C5-9D8312C0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491E84BF-8902-4595-BBE5-0E99F367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81E0EF25-3E4C-427E-A18C-FC40C622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CD0C252C-06BE-448E-977B-1FE7AE13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531D28CA-6A65-410C-B02D-DE356FF6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8E952B5B-15D5-470A-B783-A891DEE9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e062351bade42ea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62082248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26D3BF74-E64D-47D8-8BAE-032EC1B3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生活规则与逻辑条件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17767585-F00C-4237-913A-5BE19C97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05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DAA9D351-5949-4E75-A4B7-35F86F4E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29FC7D39-B982-4AD0-9910-96B6F451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先拆子条件，再判断同时满足或任选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5DFFEF3F-1086-4EEC-AF34-EDA75BB9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用括号写清组合范围，用反例查漏洞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90E24817-ADE2-4887-B190-DE0259DC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完成小步、原问题检验与测验订正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7BE8CB61-1A00-4D54-84C6-A597C830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67d6216ebb34367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5204634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2026-10-13T08:41:35.3820000Z</dcterms:created>
  <dcterms:modified xsi:type="dcterms:W3CDTF">2026-10-13T08:41:35.3820000Z</dcterms:modified>
</coreProperties>
</file>