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11da1414a24e16" /><Relationship Type="http://schemas.openxmlformats.org/officeDocument/2006/relationships/extended-properties" Target="/docProps/app.xml" Id="R66e0b4a5815042e4" /><Relationship Type="http://schemas.openxmlformats.org/officeDocument/2006/relationships/officeDocument" Target="/ppt/presentation.xml" Id="R718708ed073642e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fa4311dfb754cf9"/>
  </p:sldMasterIdLst>
  <p:notesMasterIdLst>
    <p:notesMasterId xmlns:r="http://schemas.openxmlformats.org/officeDocument/2006/relationships" r:id="Ra3e705456ddb48b7"/>
  </p:notesMasterIdLst>
  <p:sldIdLst>
    <p:sldId xmlns:r="http://schemas.openxmlformats.org/officeDocument/2006/relationships" id="256" r:id="Rab3ea60440f648f0"/>
    <p:sldId xmlns:r="http://schemas.openxmlformats.org/officeDocument/2006/relationships" id="257" r:id="Rc52d7a39d37c4b8c"/>
    <p:sldId xmlns:r="http://schemas.openxmlformats.org/officeDocument/2006/relationships" id="258" r:id="R3bd275b762e94dae"/>
    <p:sldId xmlns:r="http://schemas.openxmlformats.org/officeDocument/2006/relationships" id="259" r:id="R7a45d84202964f60"/>
    <p:sldId xmlns:r="http://schemas.openxmlformats.org/officeDocument/2006/relationships" id="260" r:id="R7c48b62039a54e57"/>
    <p:sldId xmlns:r="http://schemas.openxmlformats.org/officeDocument/2006/relationships" id="261" r:id="Rb027aa34d38244f7"/>
    <p:sldId xmlns:r="http://schemas.openxmlformats.org/officeDocument/2006/relationships" id="262" r:id="Rcc71098a331a4763"/>
    <p:sldId xmlns:r="http://schemas.openxmlformats.org/officeDocument/2006/relationships" id="263" r:id="R699abd9dbd0a4d5e"/>
    <p:sldId xmlns:r="http://schemas.openxmlformats.org/officeDocument/2006/relationships" id="264" r:id="R12019f43fa9c4d8c"/>
    <p:sldId xmlns:r="http://schemas.openxmlformats.org/officeDocument/2006/relationships" id="265" r:id="Rc8dcb15fbbea450d"/>
    <p:sldId xmlns:r="http://schemas.openxmlformats.org/officeDocument/2006/relationships" id="266" r:id="R826582cb22774340"/>
    <p:sldId xmlns:r="http://schemas.openxmlformats.org/officeDocument/2006/relationships" id="267" r:id="Refff32f10b3f4173"/>
    <p:sldId xmlns:r="http://schemas.openxmlformats.org/officeDocument/2006/relationships" id="268" r:id="R79dc930b983e4673"/>
    <p:sldId xmlns:r="http://schemas.openxmlformats.org/officeDocument/2006/relationships" id="269" r:id="R663ee754ed7e4b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9a1173884e34057" /><Relationship Type="http://schemas.openxmlformats.org/officeDocument/2006/relationships/slideMaster" Target="/ppt/slideMasters/slideMaster1.xml" Id="R1fa4311dfb754cf9" /><Relationship Type="http://schemas.openxmlformats.org/officeDocument/2006/relationships/notesMaster" Target="/ppt/notesMasters/notesMaster1.xml" Id="Ra3e705456ddb48b7" /><Relationship Type="http://schemas.openxmlformats.org/officeDocument/2006/relationships/presProps" Target="/ppt/presProps.xml" Id="Rdf4f1f064a764564" /><Relationship Type="http://schemas.openxmlformats.org/officeDocument/2006/relationships/tableStyles" Target="/ppt/tableStyles.xml" Id="Re8a857c5e29a4917" /><Relationship Type="http://schemas.openxmlformats.org/officeDocument/2006/relationships/slide" Target="/ppt/slides/slide1.xml" Id="Rab3ea60440f648f0" /><Relationship Type="http://schemas.openxmlformats.org/officeDocument/2006/relationships/slide" Target="/ppt/slides/slide2.xml" Id="Rc52d7a39d37c4b8c" /><Relationship Type="http://schemas.openxmlformats.org/officeDocument/2006/relationships/slide" Target="/ppt/slides/slide3.xml" Id="R3bd275b762e94dae" /><Relationship Type="http://schemas.openxmlformats.org/officeDocument/2006/relationships/slide" Target="/ppt/slides/slide4.xml" Id="R7a45d84202964f60" /><Relationship Type="http://schemas.openxmlformats.org/officeDocument/2006/relationships/slide" Target="/ppt/slides/slide5.xml" Id="R7c48b62039a54e57" /><Relationship Type="http://schemas.openxmlformats.org/officeDocument/2006/relationships/slide" Target="/ppt/slides/slide6.xml" Id="Rb027aa34d38244f7" /><Relationship Type="http://schemas.openxmlformats.org/officeDocument/2006/relationships/slide" Target="/ppt/slides/slide7.xml" Id="Rcc71098a331a4763" /><Relationship Type="http://schemas.openxmlformats.org/officeDocument/2006/relationships/slide" Target="/ppt/slides/slide8.xml" Id="R699abd9dbd0a4d5e" /><Relationship Type="http://schemas.openxmlformats.org/officeDocument/2006/relationships/slide" Target="/ppt/slides/slide9.xml" Id="R12019f43fa9c4d8c" /><Relationship Type="http://schemas.openxmlformats.org/officeDocument/2006/relationships/slide" Target="/ppt/slides/slide10.xml" Id="Rc8dcb15fbbea450d" /><Relationship Type="http://schemas.openxmlformats.org/officeDocument/2006/relationships/slide" Target="/ppt/slides/slide11.xml" Id="R826582cb22774340" /><Relationship Type="http://schemas.openxmlformats.org/officeDocument/2006/relationships/slide" Target="/ppt/slides/slide12.xml" Id="Refff32f10b3f4173" /><Relationship Type="http://schemas.openxmlformats.org/officeDocument/2006/relationships/slide" Target="/ppt/slides/slide13.xml" Id="R79dc930b983e4673" /><Relationship Type="http://schemas.openxmlformats.org/officeDocument/2006/relationships/slide" Target="/ppt/slides/slide14.xml" Id="R663ee754ed7e4b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5a157eece424c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749dadd26d42b8" /><Relationship Type="http://schemas.openxmlformats.org/officeDocument/2006/relationships/notesMaster" Target="/ppt/notesMasters/notesMaster1.xml" Id="R7c62217340744cc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1fcd7beae854b10" /><Relationship Type="http://schemas.openxmlformats.org/officeDocument/2006/relationships/notesMaster" Target="/ppt/notesMasters/notesMaster1.xml" Id="Rfc745dd212314c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05a812ce1ff45c3" /><Relationship Type="http://schemas.openxmlformats.org/officeDocument/2006/relationships/notesMaster" Target="/ppt/notesMasters/notesMaster1.xml" Id="R7d3143503fdf405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1b27ee7bad34e46" /><Relationship Type="http://schemas.openxmlformats.org/officeDocument/2006/relationships/notesMaster" Target="/ppt/notesMasters/notesMaster1.xml" Id="R366161efb3ee41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bbab23a605d4c09" /><Relationship Type="http://schemas.openxmlformats.org/officeDocument/2006/relationships/notesMaster" Target="/ppt/notesMasters/notesMaster1.xml" Id="R3999474311aa4bb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f2466f41f44737" /><Relationship Type="http://schemas.openxmlformats.org/officeDocument/2006/relationships/notesMaster" Target="/ppt/notesMasters/notesMaster1.xml" Id="Rd60c34b49d944c6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caf3890fd064321" /><Relationship Type="http://schemas.openxmlformats.org/officeDocument/2006/relationships/notesMaster" Target="/ppt/notesMasters/notesMaster1.xml" Id="R2d80e46e75cd46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390783b697d4482" /><Relationship Type="http://schemas.openxmlformats.org/officeDocument/2006/relationships/notesMaster" Target="/ppt/notesMasters/notesMaster1.xml" Id="Rfe06815b3dd4489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f2c684282c04648" /><Relationship Type="http://schemas.openxmlformats.org/officeDocument/2006/relationships/notesMaster" Target="/ppt/notesMasters/notesMaster1.xml" Id="Ra44c808741f6449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0c14950218451d" /><Relationship Type="http://schemas.openxmlformats.org/officeDocument/2006/relationships/notesMaster" Target="/ppt/notesMasters/notesMaster1.xml" Id="R4395a91e7ae447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c30a7a3b9ff45b9" /><Relationship Type="http://schemas.openxmlformats.org/officeDocument/2006/relationships/notesMaster" Target="/ppt/notesMasters/notesMaster1.xml" Id="Rc55e735e861e44b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78f9a0c28e849f8" /><Relationship Type="http://schemas.openxmlformats.org/officeDocument/2006/relationships/notesMaster" Target="/ppt/notesMasters/notesMaster1.xml" Id="R4a3db37063384af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3fcdb2844454146" /><Relationship Type="http://schemas.openxmlformats.org/officeDocument/2006/relationships/notesMaster" Target="/ppt/notesMasters/notesMaster1.xml" Id="R9472b41ae165452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a612367eb824ea6" /><Relationship Type="http://schemas.openxmlformats.org/officeDocument/2006/relationships/notesMaster" Target="/ppt/notesMasters/notesMaster1.xml" Id="R3a3c6a3d0f3341d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第1页 泉州故事阅读累计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打开网站第7课。说明本课的“第day天读day页”是便于观察累计过程的模拟规则，不是在要求真实阅读量必须每天递增。今天的关键证据不是只报一个总页数，而是能展示前三轮变量如何变化，解释昨天的总量怎样保留到今天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第2页 程序怎样保留总量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先请学生用纸笔写一个简短阅读账本，区分当天新增页数与到今天为止的总页数。教师提出平行示例：三天分别读2、4、6页，下一天开始时应保留什么？预期学生说出旧总量。不要马上展示公式，让学生自然提出“旧总量加今天新增量”，再转成赋值更新语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第3页 累加器保存已有总量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请学生将hero读成一个按时间发生的动作：先读旧值，再相加，最后存回变量。强调这不是数学等式要求左右同时相等，而是一次赋值更新。初始化放在循环之前，只发生一次；每轮更新都利用上一轮留下的结果。让学生先用手模拟一轮，教师观察他们是否把右边total误当成已经更新后的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第4页 三天分别读2、4、6页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该示例使用每天读day乘2页，刻意区别于网站原问题的每天读day页，投屏时明确这是同方法的平行练习。学生先预测三次累计输出，再运行得到2、6、12。让学生指出pages保存新增量，total保存累计量；二者不能混用。稍后回网站时要恢复原规则，不能把教师示例的乘2带入原任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第5页 累计值的逐轮变化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按照前一页代码逐行填写这张表，先遮住新总量列让学生口算。第一轮旧值来自初始化；第二、三轮的旧值来自上一行的新总量。请学生用箭头连接前一行新值与下一行旧值，理解状态在轮次之间传递。第三轮不是只看当天6页，而是保留已有6页后再加，最终得到12页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第6页 偶数天的阅读量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示例采用8天，避免直接给出网站7天测验的数值。先请学生列出被if选中的天数，再运行得到20。强调for负责逐日检查，if负责选择，最深一层缩进的赋值只在满足条件时执行。even_total必须先在循环外建立；“只累计偶数天”不是把原总量除以2，也不是只计算最后一个偶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第7页 初始化位置的影响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此页重点比较初始化发生的时间。请学生想象每次写账之前都擦掉旧账，最后自然无法保留之前的记录。用教师示例2、4、6页口头检验：每轮清零最终只留下6页，和正确累计12页不同。再提醒只写print(total + pages)只是显示一次算式结果，并没有存回total，之后的轮次仍用旧值。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第8页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进入第7课学习页完成五小步，总计8分钟。巡视时让学生用“旧总量、新增量、新总量”解释更新，不直接告诉他们空格中应填什么。对第五步卡住的学生，先让其列出被if选中的天数，再确定加的量。提前完成者在纸上仿照教师表格追踪一次自己的程序，为原生活问题准备证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第9页 阅读累计程序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回到网站原问题，明确恢复“第day天读day页”的规则，保留days数据区与total结果变量。学生先完成前三轮记录，再运行7天与10天计划，并核对网站的公开检验。教师巡视观察初始化是否在循环外、更新是否使用旧总量；若结果不对，先定位第一轮出现差异的位置，不让学生反复随机改符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第10页 没有新增时的累计值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请学生先从规则判断零天与一天的累计量，再运行核对；这些不是网站本课测验的同一道输出题。零天应保留初始总量，一天检查第一次更新。改变初始值属于模型条件变化，必须先说明已有的阅读记录是多少，再看程序能否在旧记录上继续累计。原任务检验仍使用total从0开始，避免把额外初始值混入必做代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第11页 迁移：更换累计规则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本环节供提前完成基础任务的学生选择一项迁移，不要求每人都做。可换成每天固定读5页，或只累计特定天数；学生必须说明新增量表达式与筛选条件。若选择连乘，提醒从1开始，并用2乘3乘4得到24作手算验证。不要把累乘延伸成另一个大任务，优先保证后续测验时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第12页 旧总量怎样参与本轮计算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请学生指向自己的更新语句，先说右边读取哪个旧值，再说赋值之后左边保存了什么。让同桌用下一轮的数据复述一次，检查是否理解了传递关系。若学生只会背“累加器”，要求他在记录表中指出一个具体数的来源，用可见的执行过程代替术语背诵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学生独立完成第7课网站测一测，鼓励遇到累计题先画变量表，不照搬教师平行示例的数据。提交后订正至少一处最容易出错的地方，分别说明是初始化位置、更新语句还是筛选条件的问题。教师不提前展示原题答案；仍不会追踪者用两轮数据重走执行过程，再解释第三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第7课 泉州故事阅读累计</a:t>
            </a:r>
          </a:p>
          <a:p xmlns:a="http://schemas.openxmlformats.org/drawingml/2006/main">
            <a:r>
              <a:t>第14页 累计需要保留上一轮结果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请学生保存三份证据：前三轮记录、7天与10天原任务检验、测验订正。总结时让学生说出初始化只发生一次、更新发生多次的区别，并口头区分累加和累乘。下一课将把每轮增加具体数量改成每轮按比例增长，仍然需要正确保留并更新上一轮的状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学生入口：https://cysqzyz.cn/courseware/python-life-lab/#lesson=7&amp;tab=learn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35969982a24e1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45f7c77bc64d6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697f915b424e7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63abf80d454ab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d7f2b347bb4cc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34d2588887473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3B264E-F77F-4B3E-968E-29F1E7606C1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258940C-64AE-4D4C-A06B-5CCD4297DAC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95EBE37-91B0-4A14-AAD2-AA689A8747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5CAFEA4-733E-4F9E-8E0C-DA3BE2B4F52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1409641-DFEA-44AE-844F-2367CDAD662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3313404-2DB0-4763-A192-D252359BD45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F5843E6-8AE1-49B0-BEB3-981F1D51EC7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DB60760-5E0D-4B2A-971F-AF29709F78C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BBDAF43-FD22-4D8F-A510-A63E42D73B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860FCA8-CDF1-42C1-9D6F-9952D35324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5780ca2aa1423b" /><Relationship Type="http://schemas.openxmlformats.org/officeDocument/2006/relationships/slideLayout" Target="/ppt/slideLayouts/slideLayout1.xml" Id="Rb72f78cfb5824b16" /><Relationship Type="http://schemas.openxmlformats.org/officeDocument/2006/relationships/slideLayout" Target="/ppt/slideLayouts/slideLayout2.xml" Id="Rb01f4587a63d4e36" /><Relationship Type="http://schemas.openxmlformats.org/officeDocument/2006/relationships/slideLayout" Target="/ppt/slideLayouts/slideLayout3.xml" Id="Rdd54bc12748b401c" /><Relationship Type="http://schemas.openxmlformats.org/officeDocument/2006/relationships/slideLayout" Target="/ppt/slideLayouts/slideLayout4.xml" Id="Reda3587125604df4" /><Relationship Type="http://schemas.openxmlformats.org/officeDocument/2006/relationships/slideLayout" Target="/ppt/slideLayouts/slideLayout5.xml" Id="R7186d9459e684b8c" /><Relationship Type="http://schemas.openxmlformats.org/officeDocument/2006/relationships/slideLayout" Target="/ppt/slideLayouts/slideLayout6.xml" Id="Rcf82e439e1f647a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2f78cfb5824b16"/>
    <p:sldLayoutId xmlns:r="http://schemas.openxmlformats.org/officeDocument/2006/relationships" id="2147483650" r:id="Rb01f4587a63d4e36"/>
    <p:sldLayoutId xmlns:r="http://schemas.openxmlformats.org/officeDocument/2006/relationships" id="2147483651" r:id="Rdd54bc12748b401c"/>
    <p:sldLayoutId xmlns:r="http://schemas.openxmlformats.org/officeDocument/2006/relationships" id="2147483652" r:id="Reda3587125604df4"/>
    <p:sldLayoutId xmlns:r="http://schemas.openxmlformats.org/officeDocument/2006/relationships" id="2147483653" r:id="R7186d9459e684b8c"/>
    <p:sldLayoutId xmlns:r="http://schemas.openxmlformats.org/officeDocument/2006/relationships" id="2147483654" r:id="Rcf82e439e1f647a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af0bc6132240e8" /><Relationship Type="http://schemas.openxmlformats.org/officeDocument/2006/relationships/image" Target="/ppt/media/image.png" Id="R9b2aeb1ed23c4d51" /><Relationship Type="http://schemas.openxmlformats.org/officeDocument/2006/relationships/notesSlide" Target="/ppt/notesSlides/notesSlide1.xml" Id="Rd5164f7605db43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a495c35174416f" /><Relationship Type="http://schemas.openxmlformats.org/officeDocument/2006/relationships/notesSlide" Target="/ppt/notesSlides/notesSlide2.xml" Id="Ra4e7632ed277456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32fb88bc5f40ef" /><Relationship Type="http://schemas.openxmlformats.org/officeDocument/2006/relationships/notesSlide" Target="/ppt/notesSlides/notesSlide3.xml" Id="R93e5dad0820246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edc5451aeeb4dbd" /><Relationship Type="http://schemas.openxmlformats.org/officeDocument/2006/relationships/notesSlide" Target="/ppt/notesSlides/notesSlide4.xml" Id="R6af3409da4d04a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aea57e30564fc2" /><Relationship Type="http://schemas.openxmlformats.org/officeDocument/2006/relationships/notesSlide" Target="/ppt/notesSlides/notesSlide5.xml" Id="Re69143fd3b744f4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157c577cc74b8a" /><Relationship Type="http://schemas.openxmlformats.org/officeDocument/2006/relationships/notesSlide" Target="/ppt/notesSlides/notesSlide6.xml" Id="Rc5fb171e08c0415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0f9d1c6d8b44e4" /><Relationship Type="http://schemas.openxmlformats.org/officeDocument/2006/relationships/notesSlide" Target="/ppt/notesSlides/notesSlide7.xml" Id="R7124ed37a9c34ba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e81dbeecbb45ae" /><Relationship Type="http://schemas.openxmlformats.org/officeDocument/2006/relationships/hyperlink" Target="https://cysqzyz.cn/courseware/python-life-lab/#lesson=7&amp;tab=learn" TargetMode="External" Id="R1ebcdea993ae4131" /><Relationship Type="http://schemas.openxmlformats.org/officeDocument/2006/relationships/notesSlide" Target="/ppt/notesSlides/notesSlide8.xml" Id="R770f1758029b4c6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d195c382404670" /><Relationship Type="http://schemas.openxmlformats.org/officeDocument/2006/relationships/hyperlink" Target="https://cysqzyz.cn/courseware/python-life-lab/#lesson=7&amp;tab=practice" TargetMode="External" Id="Rb01c2ef67c654e67" /><Relationship Type="http://schemas.openxmlformats.org/officeDocument/2006/relationships/notesSlide" Target="/ppt/notesSlides/notesSlide9.xml" Id="R66f9548d12c5427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ef7c86dbd74877" /><Relationship Type="http://schemas.openxmlformats.org/officeDocument/2006/relationships/notesSlide" Target="/ppt/notesSlides/notesSlide10.xml" Id="R9075ccbcdd6346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c84668a0f0143dd" /><Relationship Type="http://schemas.openxmlformats.org/officeDocument/2006/relationships/hyperlink" Target="https://cysqzyz.cn/courseware/python-life-lab/#lesson=7&amp;tab=practice" TargetMode="External" Id="R587d1a9c024447da" /><Relationship Type="http://schemas.openxmlformats.org/officeDocument/2006/relationships/notesSlide" Target="/ppt/notesSlides/notesSlide11.xml" Id="Rc366dc7f6eab459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091af584844efc" /><Relationship Type="http://schemas.openxmlformats.org/officeDocument/2006/relationships/notesSlide" Target="/ppt/notesSlides/notesSlide12.xml" Id="Rc85a509198524eb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19735dbe86e4bb7" /><Relationship Type="http://schemas.openxmlformats.org/officeDocument/2006/relationships/hyperlink" Target="https://cysqzyz.cn/courseware/python-life-lab/#lesson=7&amp;tab=quiz" TargetMode="External" Id="R1491ad3058d944a6" /><Relationship Type="http://schemas.openxmlformats.org/officeDocument/2006/relationships/notesSlide" Target="/ppt/notesSlides/notesSlide13.xml" Id="R29c4837f3552438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9c25702ea14245" /><Relationship Type="http://schemas.openxmlformats.org/officeDocument/2006/relationships/hyperlink" Target="https://cysqzyz.cn/courseware/python-life-lab/#lesson=7&amp;tab=quiz" TargetMode="External" Id="R303b47572af946c1" /><Relationship Type="http://schemas.openxmlformats.org/officeDocument/2006/relationships/notesSlide" Target="/ppt/notesSlides/notesSlide14.xml" Id="Ree2fd847479a45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58CFD6-3350-4664-9B83-E0064F7DF5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2aeb1ed23c4d5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9F7F5FCA-8FED-45D4-BBC6-6C47DD31B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7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AC993149-4B14-4DC0-9EDD-4E5A609C1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泉州故事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阅读累计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165F7E15-7CB5-4CEE-AEDF-821455BA7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累加器、条件筛选与循环更新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55F8068A-979A-4BC3-85F4-745F677F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8250835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1952A5D5-B34E-4338-BDB7-D3D3F1E2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程序怎样保留总量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E99EB4C2-6A44-45B6-9CE3-AD37943C1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8EC6A1E3-1327-4469-9F2B-005BF583F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0574DBF0-8206-4F82-9C1D-8F688A2E0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新增页数和累计页数，是同一个量吗？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F26D904A-6589-40EA-AEE3-EC394435A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当天新增量：只属于这一天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40942E60-64CA-4E92-9816-9A0382F23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累计量：包含前面所有天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0F490AE4-FB4A-48B7-B2F9-368288D6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问题：怎样保留旧值，再接上新的一天？</a:t>
            </a:r>
          </a:p>
        </p:txBody>
      </p:sp>
    </p:spTree>
    <p:extLst>
      <p:ext uri="{BB962C8B-B14F-4D97-AF65-F5344CB8AC3E}">
        <p14:creationId xmlns:p14="http://schemas.microsoft.com/office/powerpoint/2010/main" val="5366037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3-0">
            <a:extLst xmlns:a="http://schemas.openxmlformats.org/drawingml/2006/main">
              <a:ext uri="{FF2B5EF4-FFF2-40B4-BE49-F238E27FC236}">
                <a16:creationId xmlns:a16="http://schemas.microsoft.com/office/drawing/2014/main" id="{52E8A471-6E5D-46F1-AFAC-2614606D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累加器保存已有总量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AEC87E26-4E22-4FBB-9386-F7E934A4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5DD0B7AD-93A9-4217-B03E-2D44F541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4" name="text-3-3">
            <a:extLst xmlns:a="http://schemas.openxmlformats.org/drawingml/2006/main">
              <a:ext uri="{FF2B5EF4-FFF2-40B4-BE49-F238E27FC236}">
                <a16:creationId xmlns:a16="http://schemas.microsoft.com/office/drawing/2014/main" id="{28EB892A-C82D-445A-8B79-3B53A1543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新总量 = 旧总量 + 本轮新增量</a:t>
            </a:r>
          </a:p>
        </p:txBody>
      </p:sp>
      <p:sp>
        <p:nvSpPr>
          <p:cNvPr id="5" name="text-3-4">
            <a:extLst xmlns:a="http://schemas.openxmlformats.org/drawingml/2006/main">
              <a:ext uri="{FF2B5EF4-FFF2-40B4-BE49-F238E27FC236}">
                <a16:creationId xmlns:a16="http://schemas.microsoft.com/office/drawing/2014/main" id="{F03F5C9A-8A56-468D-89C6-884E22FFC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初始化：开始前先给总量一个初值</a:t>
            </a:r>
          </a:p>
        </p:txBody>
      </p:sp>
      <p:sp>
        <p:nvSpPr>
          <p:cNvPr id="6" name="text-3-5">
            <a:extLst xmlns:a="http://schemas.openxmlformats.org/drawingml/2006/main">
              <a:ext uri="{FF2B5EF4-FFF2-40B4-BE49-F238E27FC236}">
                <a16:creationId xmlns:a16="http://schemas.microsoft.com/office/drawing/2014/main" id="{0634D1E2-7676-4D09-9B46-63AFF2EB4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更新：每轮从旧total接着加</a:t>
            </a:r>
          </a:p>
        </p:txBody>
      </p:sp>
      <p:sp>
        <p:nvSpPr>
          <p:cNvPr id="7" name="text-3-6">
            <a:extLst xmlns:a="http://schemas.openxmlformats.org/drawingml/2006/main">
              <a:ext uri="{FF2B5EF4-FFF2-40B4-BE49-F238E27FC236}">
                <a16:creationId xmlns:a16="http://schemas.microsoft.com/office/drawing/2014/main" id="{B8AEF425-69D4-42E6-8957-003B398C0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输出：展示结果，不会替你更新变量</a:t>
            </a:r>
          </a:p>
        </p:txBody>
      </p:sp>
    </p:spTree>
    <p:extLst>
      <p:ext uri="{BB962C8B-B14F-4D97-AF65-F5344CB8AC3E}">
        <p14:creationId xmlns:p14="http://schemas.microsoft.com/office/powerpoint/2010/main" val="112107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4-0">
            <a:extLst xmlns:a="http://schemas.openxmlformats.org/drawingml/2006/main">
              <a:ext uri="{FF2B5EF4-FFF2-40B4-BE49-F238E27FC236}">
                <a16:creationId xmlns:a16="http://schemas.microsoft.com/office/drawing/2014/main" id="{5646DFA9-1A42-435D-936D-6745BC8B1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三天分别读2、4、6页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E3AF5347-AB0C-426F-BE09-3D4FCC8DE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6FC8F258-9D6B-4687-8EE0-546F10CA0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14A717C6-EEFF-466C-ABA5-71618DC30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days = 3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A50CC4A1-D760-4EA5-B5E3-B2A315C3F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0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C4FE8C4C-C441-481B-BA19-53D4C5FA8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day in range(1, days + 1):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C2C85CB7-90DD-4A14-8871-04F2EDAA8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pages = day * 2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97C69683-6330-41E2-9A88-4924974B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total = total + pages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BD137BE5-63DE-4CA0-A3E0-11958EB4D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print(day, pages, total)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BB1641B9-CE91-4784-8C76-23765B967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循环前初始化一次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6A9C69DF-D2EE-4868-9BDE-5CB9D3423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先取旧total，再相加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4ECF08B8-05C5-440A-B29C-A02AD3408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赋值后才显示新total</a:t>
            </a:r>
          </a:p>
        </p:txBody>
      </p:sp>
      <p:sp>
        <p:nvSpPr>
          <p:cNvPr id="13" name="text-4-12">
            <a:extLst xmlns:a="http://schemas.openxmlformats.org/drawingml/2006/main">
              <a:ext uri="{FF2B5EF4-FFF2-40B4-BE49-F238E27FC236}">
                <a16:creationId xmlns:a16="http://schemas.microsoft.com/office/drawing/2014/main" id="{67906029-B621-4A5B-BD7C-74967D95B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本讲解例每天读day×2页，网站原题每天读day页。</a:t>
            </a:r>
          </a:p>
        </p:txBody>
      </p:sp>
    </p:spTree>
    <p:extLst>
      <p:ext uri="{BB962C8B-B14F-4D97-AF65-F5344CB8AC3E}">
        <p14:creationId xmlns:p14="http://schemas.microsoft.com/office/powerpoint/2010/main" val="1943480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5-0">
            <a:extLst xmlns:a="http://schemas.openxmlformats.org/drawingml/2006/main">
              <a:ext uri="{FF2B5EF4-FFF2-40B4-BE49-F238E27FC236}">
                <a16:creationId xmlns:a16="http://schemas.microsoft.com/office/drawing/2014/main" id="{6381CB65-4020-4530-BCB1-34AE28293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累计值的逐轮变化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006C8864-B8BD-4EEC-8EF9-CF781DE00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CFBC3E8C-5F04-44E1-A7B1-221FA7091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FC83AF-D082-4032-BA92-FEDD46785A4D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381250"/>
                <a:gridCol w="2667000"/>
                <a:gridCol w="3048000"/>
                <a:gridCol w="26670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第几天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旧total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新增pages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新total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5-3">
            <a:extLst xmlns:a="http://schemas.openxmlformats.org/drawingml/2006/main">
              <a:ext uri="{FF2B5EF4-FFF2-40B4-BE49-F238E27FC236}">
                <a16:creationId xmlns:a16="http://schemas.microsoft.com/office/drawing/2014/main" id="{E634D072-BE58-469D-AB51-6575733F7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上一轮的新总量，会成为下一轮的旧总量。</a:t>
            </a:r>
          </a:p>
        </p:txBody>
      </p:sp>
    </p:spTree>
    <p:extLst>
      <p:ext uri="{BB962C8B-B14F-4D97-AF65-F5344CB8AC3E}">
        <p14:creationId xmlns:p14="http://schemas.microsoft.com/office/powerpoint/2010/main" val="15764051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6-0">
            <a:extLst xmlns:a="http://schemas.openxmlformats.org/drawingml/2006/main">
              <a:ext uri="{FF2B5EF4-FFF2-40B4-BE49-F238E27FC236}">
                <a16:creationId xmlns:a16="http://schemas.microsoft.com/office/drawing/2014/main" id="{9BF9A755-F070-4259-924B-07430BF24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偶数天的阅读量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CFD89435-E48B-4194-A562-2217D90F8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15F570B5-DB8A-4D7F-9CC3-D790F4A2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4" name="text-6-3">
            <a:extLst xmlns:a="http://schemas.openxmlformats.org/drawingml/2006/main">
              <a:ext uri="{FF2B5EF4-FFF2-40B4-BE49-F238E27FC236}">
                <a16:creationId xmlns:a16="http://schemas.microsoft.com/office/drawing/2014/main" id="{41F8C676-0544-4881-B6F4-D26043EFB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days = 8</a:t>
            </a:r>
          </a:p>
        </p:txBody>
      </p:sp>
      <p:sp>
        <p:nvSpPr>
          <p:cNvPr id="5" name="text-6-4">
            <a:extLst xmlns:a="http://schemas.openxmlformats.org/drawingml/2006/main">
              <a:ext uri="{FF2B5EF4-FFF2-40B4-BE49-F238E27FC236}">
                <a16:creationId xmlns:a16="http://schemas.microsoft.com/office/drawing/2014/main" id="{18815FFA-9C26-4C47-B3BF-DE182998C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even_total = 0</a:t>
            </a:r>
          </a:p>
        </p:txBody>
      </p:sp>
      <p:sp>
        <p:nvSpPr>
          <p:cNvPr id="6" name="text-6-5">
            <a:extLst xmlns:a="http://schemas.openxmlformats.org/drawingml/2006/main">
              <a:ext uri="{FF2B5EF4-FFF2-40B4-BE49-F238E27FC236}">
                <a16:creationId xmlns:a16="http://schemas.microsoft.com/office/drawing/2014/main" id="{E5730D66-667D-4F9D-A03A-AC5D2321F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for day in range(1, days + 1):</a:t>
            </a:r>
          </a:p>
        </p:txBody>
      </p:sp>
      <p:sp>
        <p:nvSpPr>
          <p:cNvPr id="7" name="text-6-6">
            <a:extLst xmlns:a="http://schemas.openxmlformats.org/drawingml/2006/main">
              <a:ext uri="{FF2B5EF4-FFF2-40B4-BE49-F238E27FC236}">
                <a16:creationId xmlns:a16="http://schemas.microsoft.com/office/drawing/2014/main" id="{97967EF8-1EFE-4C91-B559-B7CD0B7D9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    if day % 2 == 0:</a:t>
            </a:r>
          </a:p>
        </p:txBody>
      </p:sp>
      <p:sp>
        <p:nvSpPr>
          <p:cNvPr id="8" name="text-6-7">
            <a:extLst xmlns:a="http://schemas.openxmlformats.org/drawingml/2006/main">
              <a:ext uri="{FF2B5EF4-FFF2-40B4-BE49-F238E27FC236}">
                <a16:creationId xmlns:a16="http://schemas.microsoft.com/office/drawing/2014/main" id="{9C9AB07E-B2A4-473B-BEAD-285D53A4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        even_total = even_total + day</a:t>
            </a:r>
          </a:p>
        </p:txBody>
      </p:sp>
      <p:sp>
        <p:nvSpPr>
          <p:cNvPr id="9" name="text-6-8">
            <a:extLst xmlns:a="http://schemas.openxmlformats.org/drawingml/2006/main">
              <a:ext uri="{FF2B5EF4-FFF2-40B4-BE49-F238E27FC236}">
                <a16:creationId xmlns:a16="http://schemas.microsoft.com/office/drawing/2014/main" id="{737ABF40-A847-446C-A4C5-7DD55CDA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053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print(even_total)</a:t>
            </a:r>
          </a:p>
        </p:txBody>
      </p:sp>
      <p:sp>
        <p:nvSpPr>
          <p:cNvPr id="10" name="text-6-9">
            <a:extLst xmlns:a="http://schemas.openxmlformats.org/drawingml/2006/main">
              <a:ext uri="{FF2B5EF4-FFF2-40B4-BE49-F238E27FC236}">
                <a16:creationId xmlns:a16="http://schemas.microsoft.com/office/drawing/2014/main" id="{EA480C6B-6ECB-4D19-85EA-AE2E39C3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%得到除法余数</a:t>
            </a:r>
          </a:p>
        </p:txBody>
      </p:sp>
      <p:sp>
        <p:nvSpPr>
          <p:cNvPr id="11" name="text-6-10">
            <a:extLst xmlns:a="http://schemas.openxmlformats.org/drawingml/2006/main">
              <a:ext uri="{FF2B5EF4-FFF2-40B4-BE49-F238E27FC236}">
                <a16:creationId xmlns:a16="http://schemas.microsoft.com/office/drawing/2014/main" id="{3026E6B0-ED39-4215-B492-EF6325CB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余数为0时进入if</a:t>
            </a:r>
          </a:p>
        </p:txBody>
      </p:sp>
      <p:sp>
        <p:nvSpPr>
          <p:cNvPr id="12" name="text-6-11">
            <a:extLst xmlns:a="http://schemas.openxmlformats.org/drawingml/2006/main">
              <a:ext uri="{FF2B5EF4-FFF2-40B4-BE49-F238E27FC236}">
                <a16:creationId xmlns:a16="http://schemas.microsoft.com/office/drawing/2014/main" id="{D48AE9DF-DFFC-440D-979B-C50E04799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条件成立时在旧值上加</a:t>
            </a:r>
          </a:p>
        </p:txBody>
      </p:sp>
      <p:sp>
        <p:nvSpPr>
          <p:cNvPr id="13" name="text-6-12">
            <a:extLst xmlns:a="http://schemas.openxmlformats.org/drawingml/2006/main">
              <a:ext uri="{FF2B5EF4-FFF2-40B4-BE49-F238E27FC236}">
                <a16:creationId xmlns:a16="http://schemas.microsoft.com/office/drawing/2014/main" id="{2900B4A9-4314-427E-A50E-E2C904527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8天示例只加2、4、6、8，合计20页。</a:t>
            </a:r>
          </a:p>
        </p:txBody>
      </p:sp>
    </p:spTree>
    <p:extLst>
      <p:ext uri="{BB962C8B-B14F-4D97-AF65-F5344CB8AC3E}">
        <p14:creationId xmlns:p14="http://schemas.microsoft.com/office/powerpoint/2010/main" val="6559828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7-0">
            <a:extLst xmlns:a="http://schemas.openxmlformats.org/drawingml/2006/main">
              <a:ext uri="{FF2B5EF4-FFF2-40B4-BE49-F238E27FC236}">
                <a16:creationId xmlns:a16="http://schemas.microsoft.com/office/drawing/2014/main" id="{247A0E51-52E6-4F4A-B488-D39D10A9C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初始化位置的影响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075740B1-5BDD-4A62-94A4-A456E54CF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4365BCC3-3E11-491A-B72D-B89249DC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ACA5D52F-8A5A-4570-82E0-7DB3D728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保留旧记录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F5C0D28A-D0E9-4AA4-A9ED-2447006CA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丢掉旧记录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FBA20A8C-8484-41BA-9CB3-F70B306A9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total = 0写在循环前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637D90C8-ADC6-4BDC-B354-96F367A8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每轮在旧total上增加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35EFABF2-94EE-4369-91BC-9F0968AD5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新结果存回total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AC03F2DE-A31E-46AA-980F-4D9F55DBC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total = 0写在循环内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FB06C3F4-1241-47AE-A7BB-758E9258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每轮都会先忘掉旧值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869586BF-9F1D-47C1-BDFC-989D89C42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只print也不会保存更新</a:t>
            </a:r>
          </a:p>
        </p:txBody>
      </p:sp>
      <p:sp>
        <p:nvSpPr>
          <p:cNvPr id="12" name="text-7-11">
            <a:extLst xmlns:a="http://schemas.openxmlformats.org/drawingml/2006/main">
              <a:ext uri="{FF2B5EF4-FFF2-40B4-BE49-F238E27FC236}">
                <a16:creationId xmlns:a16="http://schemas.microsoft.com/office/drawing/2014/main" id="{B8D7E33E-6B76-44F7-B0A9-8ECB846F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先检查初值位置，再检查是否把新结果存回变量。</a:t>
            </a:r>
          </a:p>
        </p:txBody>
      </p:sp>
    </p:spTree>
    <p:extLst>
      <p:ext uri="{BB962C8B-B14F-4D97-AF65-F5344CB8AC3E}">
        <p14:creationId xmlns:p14="http://schemas.microsoft.com/office/powerpoint/2010/main" val="4728526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FEC60F6F-B997-4FE2-9DB7-976156334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9854D80C-1D0F-49BC-80FA-A2B20785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9572E9C3-B93C-488D-B688-604F68F3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243AD6DC-47C7-4392-9FAB-6A01A075E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DFCC1A7B-8312-45DE-AE4F-2A1A3E2FC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C8F0DAA1-9608-414C-A2B3-36187763A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阅读账本从零开始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927DDAF3-7AEE-42EF-AD08-D5C1A252D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AF1A92BF-0677-4D7B-86CF-0B8F691F5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第二天接着加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1BD0ACCD-3747-4798-8A33-2CC9E9ED5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D74C0957-2C42-49BC-A842-D2C52263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选出偶数天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AC4C41C8-DA83-4391-8663-919793E51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77C0821C-B849-472C-9981-8813F9160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三天故事读了几页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ED5E47D5-ADB8-4538-B2E6-DB40B6303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402F2491-615D-4537-B13C-05E08F2B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只加偶数天页数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BE8098FA-7F9C-4D2C-B541-2349927D9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ebcdea993ae4131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14206174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36BCFD5F-9C26-437F-A747-B4CE8C036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283EF683-400C-4F41-BB6B-3B1FE2ED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阅读累计程序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75CAA952-0AF7-47B1-A644-06B4A0C22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960B92A7-0541-4A6E-A28F-7AE559268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2974AB80-53F9-4A4B-8D32-60690A60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8F0235C6-7327-430C-8D7F-C58B69D27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原题规则：第day天读day页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3C5E8B6C-5E6F-4D65-B2CD-B6A9CF901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9C9DA757-7719-4450-A9F4-EDE2DBCCB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先写前三轮的旧值、新增量与新值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CA555727-D879-4002-A2C1-0618322EA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132CDDE1-7A35-4896-B660-14547BB95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分别运行7天和10天，完成本课检验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66324BD0-1E1F-4685-B7C7-D76C25798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9F07050B-8571-464A-B786-8C0F6566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保留一份逐轮记录，并解释初始化位置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97D9A71A-8980-4689-9895-60A811A99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b01c2ef67c654e67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546349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0-0">
            <a:extLst xmlns:a="http://schemas.openxmlformats.org/drawingml/2006/main">
              <a:ext uri="{FF2B5EF4-FFF2-40B4-BE49-F238E27FC236}">
                <a16:creationId xmlns:a16="http://schemas.microsoft.com/office/drawing/2014/main" id="{3AFBC257-C11A-48EC-9619-687D0004A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没有新增时的累计值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F5D3B900-15A2-4A05-BEB0-BDB1C2491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BD47E6E4-4408-4BE7-AC06-DE883911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02242-70A1-4556-A010-89649215AEDB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238500"/>
                <a:gridCol w="3524250"/>
                <a:gridCol w="40005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测试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先写预期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检查重点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days = 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新增总量为0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初值是否在循环外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days = 1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新增总量为1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是否包含第一天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教师例初值10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三天后应为22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是否保留起始记录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10-3">
            <a:extLst xmlns:a="http://schemas.openxmlformats.org/drawingml/2006/main">
              <a:ext uri="{FF2B5EF4-FFF2-40B4-BE49-F238E27FC236}">
                <a16:creationId xmlns:a16="http://schemas.microsoft.com/office/drawing/2014/main" id="{04C11910-08F9-478E-B932-27A6F82CD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先说清初始已有多少，再判断“累计”的含义。</a:t>
            </a:r>
          </a:p>
        </p:txBody>
      </p:sp>
    </p:spTree>
    <p:extLst>
      <p:ext uri="{BB962C8B-B14F-4D97-AF65-F5344CB8AC3E}">
        <p14:creationId xmlns:p14="http://schemas.microsoft.com/office/powerpoint/2010/main" val="35660147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1-0">
            <a:extLst xmlns:a="http://schemas.openxmlformats.org/drawingml/2006/main">
              <a:ext uri="{FF2B5EF4-FFF2-40B4-BE49-F238E27FC236}">
                <a16:creationId xmlns:a16="http://schemas.microsoft.com/office/drawing/2014/main" id="{2D54AB2C-8154-404D-A59E-5EB18B490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2 分钟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7B8E765A-179D-4CAC-9F0A-01F514D88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迁移：更换累计规则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E7198F3E-899B-42F4-A3B2-9828A8AB3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ECD1CB20-85C6-4CD9-9A50-9779965FA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4CB76207-F686-4D28-9CAF-8E6340014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A60D3519-B90E-4B2E-A19B-3CC6F68B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选择固定页数阅读，或筛选特定天数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F0D8C890-CAB6-4E80-8F48-4A8691BB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1-7">
            <a:extLst xmlns:a="http://schemas.openxmlformats.org/drawingml/2006/main">
              <a:ext uri="{FF2B5EF4-FFF2-40B4-BE49-F238E27FC236}">
                <a16:creationId xmlns:a16="http://schemas.microsoft.com/office/drawing/2014/main" id="{FCC5EB30-CC57-42C9-9967-9C7BF3FA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分别写清初值、新增量与筛选条件</a:t>
            </a:r>
          </a:p>
        </p:txBody>
      </p:sp>
      <p:sp>
        <p:nvSpPr>
          <p:cNvPr id="9" name="text-11-8">
            <a:extLst xmlns:a="http://schemas.openxmlformats.org/drawingml/2006/main">
              <a:ext uri="{FF2B5EF4-FFF2-40B4-BE49-F238E27FC236}">
                <a16:creationId xmlns:a16="http://schemas.microsoft.com/office/drawing/2014/main" id="{1ECEF064-430A-4CE2-B302-8C92DED6C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1-9">
            <a:extLst xmlns:a="http://schemas.openxmlformats.org/drawingml/2006/main">
              <a:ext uri="{FF2B5EF4-FFF2-40B4-BE49-F238E27FC236}">
                <a16:creationId xmlns:a16="http://schemas.microsoft.com/office/drawing/2014/main" id="{ECEBC692-5D03-46F2-95FC-2EAAF441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选做：把累计相加改成连乘，解释初值</a:t>
            </a:r>
          </a:p>
        </p:txBody>
      </p:sp>
      <p:sp>
        <p:nvSpPr>
          <p:cNvPr id="11" name="text-11-10">
            <a:extLst xmlns:a="http://schemas.openxmlformats.org/drawingml/2006/main">
              <a:ext uri="{FF2B5EF4-FFF2-40B4-BE49-F238E27FC236}">
                <a16:creationId xmlns:a16="http://schemas.microsoft.com/office/drawing/2014/main" id="{4BE8138C-9768-4C28-BDD9-065EC92A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587d1a9c024447da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214407009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E127E557-5C1E-4297-8C59-FA9854478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旧总量怎样参与本轮计算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3049B1D9-82CE-4D60-B62E-C71C89EB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32DA9F2D-5784-4EF8-AD79-B853DDB6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B8765573-8E56-4212-8B86-42975A1B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选择一轮，读出更新前与更新后的total。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EEA73776-76F8-489E-A2B5-E3D87C76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这一轮开始时，旧total来自哪里？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60F01AF2-E3AE-47F0-88A6-92E6C2BC5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本轮加进去的量是什么？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908111EF-210F-43C4-ACA7-5A7BB8AEB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哪条语句把新结果保留下来？</a:t>
            </a:r>
          </a:p>
        </p:txBody>
      </p:sp>
    </p:spTree>
    <p:extLst>
      <p:ext uri="{BB962C8B-B14F-4D97-AF65-F5344CB8AC3E}">
        <p14:creationId xmlns:p14="http://schemas.microsoft.com/office/powerpoint/2010/main" val="1350958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3-0">
            <a:extLst xmlns:a="http://schemas.openxmlformats.org/drawingml/2006/main">
              <a:ext uri="{FF2B5EF4-FFF2-40B4-BE49-F238E27FC236}">
                <a16:creationId xmlns:a16="http://schemas.microsoft.com/office/drawing/2014/main" id="{3A3D06BE-F500-4E07-9A9E-59A9DD5E0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0AEA1627-DDDD-41AD-B780-88FF0E0DC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042C8777-BDFB-4375-8AB8-D0D19D2A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D9F1DC58-2418-4338-B92B-2125F78A8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7782ED33-A70A-48EC-9DFB-F4E75FD29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89695BEA-428A-4140-B18C-FC7EEDE05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进入“测一测”，独立完成本课题目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2D2656B6-0AD7-4F86-ADA4-7A022BDD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5968FB67-F4E5-48B5-833F-91958F32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错题先写理由，再看反馈并订正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663095DF-C167-4C3F-A586-7C62DC095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C26C3310-DB5E-4F4B-A82D-70BA0F06A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用一个输入或逐轮记录证明修改有效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E82F508B-D3C7-4CC9-926D-3215D510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1491ad3058d944a6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87516891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5E8DAA7F-6258-4DA1-980A-4724DD42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累计需要保留上一轮结果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B5B55F22-C8D6-47A9-8F4D-14E43D1FE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07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C3B1370D-F333-4E75-9114-AB9B209C1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1094AE50-EBF2-468B-BA31-02CD05EA5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初始化一次，每轮保留旧总量继续更新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F57A4199-5033-4002-809A-76F7A630B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for逐项处理，if筛选需要累计的项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BC085B41-68DA-4348-B112-CB17D1082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用逐轮记录定位错误，不能只看最后答案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DEE6BF3D-A584-4D9A-A0A6-8B720554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303b47572af946c1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0492196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2026-10-13T08:41:39.3030000Z</dcterms:created>
  <dcterms:modified xsi:type="dcterms:W3CDTF">2026-10-13T08:41:39.3030000Z</dcterms:modified>
</coreProperties>
</file>