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b61abb88334803" /><Relationship Type="http://schemas.openxmlformats.org/officeDocument/2006/relationships/extended-properties" Target="/docProps/app.xml" Id="R95a32e55716f4ecd" /><Relationship Type="http://schemas.openxmlformats.org/officeDocument/2006/relationships/officeDocument" Target="/ppt/presentation.xml" Id="R169ccb9b801849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c3b201a7de49c1"/>
  </p:sldMasterIdLst>
  <p:notesMasterIdLst>
    <p:notesMasterId xmlns:r="http://schemas.openxmlformats.org/officeDocument/2006/relationships" r:id="Rac27fdb4972c43d9"/>
  </p:notesMasterIdLst>
  <p:sldIdLst>
    <p:sldId xmlns:r="http://schemas.openxmlformats.org/officeDocument/2006/relationships" id="256" r:id="Rf535698d387046c8"/>
    <p:sldId xmlns:r="http://schemas.openxmlformats.org/officeDocument/2006/relationships" id="257" r:id="Reedd9ca3a88a4ac5"/>
    <p:sldId xmlns:r="http://schemas.openxmlformats.org/officeDocument/2006/relationships" id="258" r:id="R4027b267305c4cb6"/>
    <p:sldId xmlns:r="http://schemas.openxmlformats.org/officeDocument/2006/relationships" id="259" r:id="R4e0afd4d3d434f90"/>
    <p:sldId xmlns:r="http://schemas.openxmlformats.org/officeDocument/2006/relationships" id="260" r:id="R4218051199d347c4"/>
    <p:sldId xmlns:r="http://schemas.openxmlformats.org/officeDocument/2006/relationships" id="261" r:id="R85aa0f4187f944d4"/>
    <p:sldId xmlns:r="http://schemas.openxmlformats.org/officeDocument/2006/relationships" id="262" r:id="Refbc29a83f6a47bb"/>
    <p:sldId xmlns:r="http://schemas.openxmlformats.org/officeDocument/2006/relationships" id="263" r:id="R9580afd63bba44ac"/>
    <p:sldId xmlns:r="http://schemas.openxmlformats.org/officeDocument/2006/relationships" id="264" r:id="R2a307d823ae74837"/>
    <p:sldId xmlns:r="http://schemas.openxmlformats.org/officeDocument/2006/relationships" id="265" r:id="R8802063091eb4b4a"/>
    <p:sldId xmlns:r="http://schemas.openxmlformats.org/officeDocument/2006/relationships" id="266" r:id="Rdc69ff4fdb3b43a5"/>
    <p:sldId xmlns:r="http://schemas.openxmlformats.org/officeDocument/2006/relationships" id="267" r:id="R64cb6d4484a44696"/>
    <p:sldId xmlns:r="http://schemas.openxmlformats.org/officeDocument/2006/relationships" id="268" r:id="R3f1e7d155db44d69"/>
    <p:sldId xmlns:r="http://schemas.openxmlformats.org/officeDocument/2006/relationships" id="269" r:id="R8e5c22d5a95442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c390c5bb9b415a" /><Relationship Type="http://schemas.openxmlformats.org/officeDocument/2006/relationships/slideMaster" Target="/ppt/slideMasters/slideMaster1.xml" Id="Rb3c3b201a7de49c1" /><Relationship Type="http://schemas.openxmlformats.org/officeDocument/2006/relationships/notesMaster" Target="/ppt/notesMasters/notesMaster1.xml" Id="Rac27fdb4972c43d9" /><Relationship Type="http://schemas.openxmlformats.org/officeDocument/2006/relationships/presProps" Target="/ppt/presProps.xml" Id="Rd335a5720ae24836" /><Relationship Type="http://schemas.openxmlformats.org/officeDocument/2006/relationships/tableStyles" Target="/ppt/tableStyles.xml" Id="R6329535538d54a0d" /><Relationship Type="http://schemas.openxmlformats.org/officeDocument/2006/relationships/slide" Target="/ppt/slides/slide1.xml" Id="Rf535698d387046c8" /><Relationship Type="http://schemas.openxmlformats.org/officeDocument/2006/relationships/slide" Target="/ppt/slides/slide2.xml" Id="Reedd9ca3a88a4ac5" /><Relationship Type="http://schemas.openxmlformats.org/officeDocument/2006/relationships/slide" Target="/ppt/slides/slide3.xml" Id="R4027b267305c4cb6" /><Relationship Type="http://schemas.openxmlformats.org/officeDocument/2006/relationships/slide" Target="/ppt/slides/slide4.xml" Id="R4e0afd4d3d434f90" /><Relationship Type="http://schemas.openxmlformats.org/officeDocument/2006/relationships/slide" Target="/ppt/slides/slide5.xml" Id="R4218051199d347c4" /><Relationship Type="http://schemas.openxmlformats.org/officeDocument/2006/relationships/slide" Target="/ppt/slides/slide6.xml" Id="R85aa0f4187f944d4" /><Relationship Type="http://schemas.openxmlformats.org/officeDocument/2006/relationships/slide" Target="/ppt/slides/slide7.xml" Id="Refbc29a83f6a47bb" /><Relationship Type="http://schemas.openxmlformats.org/officeDocument/2006/relationships/slide" Target="/ppt/slides/slide8.xml" Id="R9580afd63bba44ac" /><Relationship Type="http://schemas.openxmlformats.org/officeDocument/2006/relationships/slide" Target="/ppt/slides/slide9.xml" Id="R2a307d823ae74837" /><Relationship Type="http://schemas.openxmlformats.org/officeDocument/2006/relationships/slide" Target="/ppt/slides/slide10.xml" Id="R8802063091eb4b4a" /><Relationship Type="http://schemas.openxmlformats.org/officeDocument/2006/relationships/slide" Target="/ppt/slides/slide11.xml" Id="Rdc69ff4fdb3b43a5" /><Relationship Type="http://schemas.openxmlformats.org/officeDocument/2006/relationships/slide" Target="/ppt/slides/slide12.xml" Id="R64cb6d4484a44696" /><Relationship Type="http://schemas.openxmlformats.org/officeDocument/2006/relationships/slide" Target="/ppt/slides/slide13.xml" Id="R3f1e7d155db44d69" /><Relationship Type="http://schemas.openxmlformats.org/officeDocument/2006/relationships/slide" Target="/ppt/slides/slide14.xml" Id="R8e5c22d5a95442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d7891a138c48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8b9857bdb04a1a" /><Relationship Type="http://schemas.openxmlformats.org/officeDocument/2006/relationships/notesMaster" Target="/ppt/notesMasters/notesMaster1.xml" Id="R78c578f29c664e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4fb6b6f8d1450d" /><Relationship Type="http://schemas.openxmlformats.org/officeDocument/2006/relationships/notesMaster" Target="/ppt/notesMasters/notesMaster1.xml" Id="R8d7959fa317247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0d1601fbd04ced" /><Relationship Type="http://schemas.openxmlformats.org/officeDocument/2006/relationships/notesMaster" Target="/ppt/notesMasters/notesMaster1.xml" Id="R5f104027147a46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dc750a28984d85" /><Relationship Type="http://schemas.openxmlformats.org/officeDocument/2006/relationships/notesMaster" Target="/ppt/notesMasters/notesMaster1.xml" Id="R0c0435b15a564f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22fb385b5704d19" /><Relationship Type="http://schemas.openxmlformats.org/officeDocument/2006/relationships/notesMaster" Target="/ppt/notesMasters/notesMaster1.xml" Id="R0b7d4f0cef5e4d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2c50da295748c9" /><Relationship Type="http://schemas.openxmlformats.org/officeDocument/2006/relationships/notesMaster" Target="/ppt/notesMasters/notesMaster1.xml" Id="Rbab559ca4cd241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905bef1bba47fd" /><Relationship Type="http://schemas.openxmlformats.org/officeDocument/2006/relationships/notesMaster" Target="/ppt/notesMasters/notesMaster1.xml" Id="R0bede4ea8e4a42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8d9a82681d41eb" /><Relationship Type="http://schemas.openxmlformats.org/officeDocument/2006/relationships/notesMaster" Target="/ppt/notesMasters/notesMaster1.xml" Id="Ra106fd864b8141d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52f53b265d4c70" /><Relationship Type="http://schemas.openxmlformats.org/officeDocument/2006/relationships/notesMaster" Target="/ppt/notesMasters/notesMaster1.xml" Id="Rb4cf39254de24d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f65e84e46e4640" /><Relationship Type="http://schemas.openxmlformats.org/officeDocument/2006/relationships/notesMaster" Target="/ppt/notesMasters/notesMaster1.xml" Id="R18dc63f051e442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eac0b109434345" /><Relationship Type="http://schemas.openxmlformats.org/officeDocument/2006/relationships/notesMaster" Target="/ppt/notesMasters/notesMaster1.xml" Id="R3a79fe15771a4c5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55a1b947c945d3" /><Relationship Type="http://schemas.openxmlformats.org/officeDocument/2006/relationships/notesMaster" Target="/ppt/notesMasters/notesMaster1.xml" Id="Rb566276a738142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9bd532943f94ba1" /><Relationship Type="http://schemas.openxmlformats.org/officeDocument/2006/relationships/notesMaster" Target="/ppt/notesMasters/notesMaster1.xml" Id="Rc9a9a4d2ae0442f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aabd753338b44e8" /><Relationship Type="http://schemas.openxmlformats.org/officeDocument/2006/relationships/notesMaster" Target="/ppt/notesMasters/notesMaster1.xml" Id="Rb916b3742d914a5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第1页 义卖结余与复利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先明确本课只是固定年利率的课堂数学模型，不代表真实收益、真实银行产品或学校资金安排。请学生打开网站第8课并停在学习页。今天将沿用循环更新方法，比较每年按原本金计息与按当前余额计息，重点解释差异从哪里来，而不是记住某个最终金额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第2页 第二年为何出现差异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教师讲解采用本金500元、教学年利率4%、三年这一组平行数据，与网站原题不同。请学生先说清三项约定：固定利率、不追加也不取出、每年结算一次。再问利息留下以后第二年应该按哪个金额计算。暂不展示最终答案，让学生先提出两种基数，为后面的对照计算建立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第3页 单利与复利的计算基数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左栏的原本金在本课单利模型中始终不变，每年利息也相同；右栏的余额在每次结算后更新，下一年将以新余额计算。强调利息是这一年增加的金额，本息或余额则包括原有金额。所有表述都依赖本课固定利率与年度结算假设，不能把模型中的增长规律直接说成现实资金一定获得的收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第4页 单利计算与复利初值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这是完整教师示例的前半段，第6页代码要接在它后面运行。4%写为0.04，单利三年本息为560元；若误写成4，相当于400%的比例，与设定不符。询问balance为什么先等于principal：第一次计息还没有历史利息。提示学生本页仅初始化与计算单利，尚未执行复利循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第5页 逐年的余额对照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按500元与4%的教师数据手算。第一年两种方式都增加20元，第二年单利仍增加20元，复利按520元计算利息20.8元，余额540.8元。第三年复利按540.8元计算，完整值为562.432元。请学生指认每一年的计息基数，而不只比较最后哪一栏大；模型年数为0时，两种余额都保留本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第6页 接续代码：更新当前余额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把本页五行接在前面的变量定义之后运行。第一行提供三个年份，每轮用旧balance乘1加rate，然后存回balance；round只包在print中用于显示，没有改写内部余额。最后打印两种本息用于比较。教师核对第三年内部值为562.432而显示为562.43，强调显示值不应回填下一年的计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第7页 模型计算的常见错误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让学生逐条检查自己的解释：2%的原题利率必须写成0.02，教师例4%写成0.04。循环中如果反复用不变principal覆盖balance，就没有在上年余额上增长；如果每轮先round并写回，则变成每年舍入后的另一种计算规则。不要宣称银行一定怎样处理，本课只是约定内部不提前舍入，显示时取两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第8页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在第8课学习页完成五个小步，共8分钟。教师巡视时先让学生区分利息与余额，再指出更新前后基数。对只会背1.02的学生，追问乘数中的1表示什么；对把百分数写错的学生，回到每100元增加多少的含义。提前完成者写一句模型条件，不提前查看测验答案或跳过原生活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第9页 两种计息模型的比较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回网站原问题，恢复本金1000元、教学年利率2%的数据，保留principal、rate、years数据区以及simple、balance结果变量。先比较1年与3年，再用网站公开检验检查1、3、5年及零利率。教师不直接报最终金额，要求学生依据逐年基数解释差异。确认round只在输出位置，不将展示值写回余额；提醒固定利率只是假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第10页 年数与本金的边界核对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仍用教师例500元进行边界核对，避免直接显示网站原题的测验答案。年数为0时没有结算，应保留本金；一年时两种计息基数相同，结果都为520；本金翻倍且其他条件不变，三年结果也应翻倍。让学生先根据规则说明预期再运行。零利率已在网站实践检验中提供，学生应独立解释它的更新乘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第11页 迁移：改本金或年数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这2分钟给提前完成原问题的学生选择迁移，其他学生继续检查基础代码。学生只改本金或年数中的一项，先预测结果的变化，再运行并记录。若想研究逐年利率变化，先写明原模型已不满足条件，留作后续任务，不临时混入本课固定rate代码。每份结果都附上课堂假设，不把模拟金额描述为现实收益承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第12页 第二年的增长基数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选择教师示例或自己的迁移数据，指出第二年循环右边balance的具体值。另一名学生说明单利这一年仍使用哪个量。若只回答“复利更多”，要求补充基数变化原因；若把余额当成利息，就让他先用旧余额乘rate算出新增部分，再说明为何还要保留旧余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学生独立完成网站第8课测一测，不投屏显示原题数值答案。前2分钟作答，后2分钟根据反馈订正并追踪两轮余额。教师重点观察是否区分本金与余额、是否理解零利率以及错误更新基数的影响。把讲解例的数据与网站数据分开，不让学生通过记住教师的数字替代实际推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第8课 义卖结余与复利</a:t>
            </a:r>
          </a:p>
          <a:p xmlns:a="http://schemas.openxmlformats.org/drawingml/2006/main">
            <a:r>
              <a:t>第14页 模型结果与适用假设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保留原题检验结果、至少一组逐年基数记录和测验订正。收束三条关系：百分比需转小数；单利本金不变，复利当前余额更新；round只控制显示。最后再次说明固定教学年利率并不代表真实收益，程序计算正确只证明在这些约定下推演正确，不能证明现实条件也会照此保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学生入口：https://cysqzyz.cn/courseware/python-life-lab/#lesson=8&amp;tab=learn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e245ec281f4ea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fbafb2450b4e8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7936d4ed484ff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fd592d939841b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92da31a6b444b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4ad67af62345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63D339-03B3-4946-A7FF-3D5EB626B9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36C0109-C3DB-47FC-9F3E-CBD9D5D6B46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357E574-3884-44A8-A9E9-E3F484FC83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79EE3D1-0E94-4BB9-BFF4-761ACBF889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4E558F7-D635-49E1-912A-B34CA1455F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D07E92E-D1F8-457D-9F13-796A0E9BA4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1B616FD-A451-4D43-B868-EBD5F2DAAE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DAC5385-D5AA-43D0-A0B5-96D98516FF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4BF5C2-995F-4EF8-AB51-3229AE3CAC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6BD8848-D478-482F-80B9-6A884230B1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2376de7c1e24e78" /><Relationship Type="http://schemas.openxmlformats.org/officeDocument/2006/relationships/slideLayout" Target="/ppt/slideLayouts/slideLayout1.xml" Id="Rfc2f1d5aa20b44a4" /><Relationship Type="http://schemas.openxmlformats.org/officeDocument/2006/relationships/slideLayout" Target="/ppt/slideLayouts/slideLayout2.xml" Id="R40f48580a78a4531" /><Relationship Type="http://schemas.openxmlformats.org/officeDocument/2006/relationships/slideLayout" Target="/ppt/slideLayouts/slideLayout3.xml" Id="R5ab9832933684b93" /><Relationship Type="http://schemas.openxmlformats.org/officeDocument/2006/relationships/slideLayout" Target="/ppt/slideLayouts/slideLayout4.xml" Id="R15c5e522219a4b34" /><Relationship Type="http://schemas.openxmlformats.org/officeDocument/2006/relationships/slideLayout" Target="/ppt/slideLayouts/slideLayout5.xml" Id="R3cba7c125cf84e83" /><Relationship Type="http://schemas.openxmlformats.org/officeDocument/2006/relationships/slideLayout" Target="/ppt/slideLayouts/slideLayout6.xml" Id="R454c4335fecc48f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2f1d5aa20b44a4"/>
    <p:sldLayoutId xmlns:r="http://schemas.openxmlformats.org/officeDocument/2006/relationships" id="2147483650" r:id="R40f48580a78a4531"/>
    <p:sldLayoutId xmlns:r="http://schemas.openxmlformats.org/officeDocument/2006/relationships" id="2147483651" r:id="R5ab9832933684b93"/>
    <p:sldLayoutId xmlns:r="http://schemas.openxmlformats.org/officeDocument/2006/relationships" id="2147483652" r:id="R15c5e522219a4b34"/>
    <p:sldLayoutId xmlns:r="http://schemas.openxmlformats.org/officeDocument/2006/relationships" id="2147483653" r:id="R3cba7c125cf84e83"/>
    <p:sldLayoutId xmlns:r="http://schemas.openxmlformats.org/officeDocument/2006/relationships" id="2147483654" r:id="R454c4335fecc48f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aa3465ba0d4a92" /><Relationship Type="http://schemas.openxmlformats.org/officeDocument/2006/relationships/image" Target="/ppt/media/image.png" Id="Ra45740d8939d4dcc" /><Relationship Type="http://schemas.openxmlformats.org/officeDocument/2006/relationships/notesSlide" Target="/ppt/notesSlides/notesSlide1.xml" Id="Rc865788025a94f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2adfa189dd44f4" /><Relationship Type="http://schemas.openxmlformats.org/officeDocument/2006/relationships/notesSlide" Target="/ppt/notesSlides/notesSlide2.xml" Id="R7e1467007c9841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b3213cd02c4c07" /><Relationship Type="http://schemas.openxmlformats.org/officeDocument/2006/relationships/notesSlide" Target="/ppt/notesSlides/notesSlide3.xml" Id="Raa3348e015154b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2516ec0b844648" /><Relationship Type="http://schemas.openxmlformats.org/officeDocument/2006/relationships/notesSlide" Target="/ppt/notesSlides/notesSlide4.xml" Id="R6b76b7fa43c243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60dc10f32e491a" /><Relationship Type="http://schemas.openxmlformats.org/officeDocument/2006/relationships/notesSlide" Target="/ppt/notesSlides/notesSlide5.xml" Id="R4207743b784445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db9b4421ad4e58" /><Relationship Type="http://schemas.openxmlformats.org/officeDocument/2006/relationships/notesSlide" Target="/ppt/notesSlides/notesSlide6.xml" Id="R9fedc1af12b648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4f05a826844aad" /><Relationship Type="http://schemas.openxmlformats.org/officeDocument/2006/relationships/notesSlide" Target="/ppt/notesSlides/notesSlide7.xml" Id="R3904b8d8d72343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81a3ff62b74906" /><Relationship Type="http://schemas.openxmlformats.org/officeDocument/2006/relationships/hyperlink" Target="https://cysqzyz.cn/courseware/python-life-lab/#lesson=8&amp;tab=learn" TargetMode="External" Id="R18c1c1d5e9f0495b" /><Relationship Type="http://schemas.openxmlformats.org/officeDocument/2006/relationships/notesSlide" Target="/ppt/notesSlides/notesSlide8.xml" Id="R0dfa29e742524d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26b0357493492d" /><Relationship Type="http://schemas.openxmlformats.org/officeDocument/2006/relationships/hyperlink" Target="https://cysqzyz.cn/courseware/python-life-lab/#lesson=8&amp;tab=practice" TargetMode="External" Id="R51386f00f9ef42f6" /><Relationship Type="http://schemas.openxmlformats.org/officeDocument/2006/relationships/notesSlide" Target="/ppt/notesSlides/notesSlide9.xml" Id="Rcf017d3ecbfa4f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574e4e785c4db9" /><Relationship Type="http://schemas.openxmlformats.org/officeDocument/2006/relationships/notesSlide" Target="/ppt/notesSlides/notesSlide10.xml" Id="R8b70831d5cfe49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7d44513e3c4859" /><Relationship Type="http://schemas.openxmlformats.org/officeDocument/2006/relationships/hyperlink" Target="https://cysqzyz.cn/courseware/python-life-lab/#lesson=8&amp;tab=practice" TargetMode="External" Id="Rfeeb5c56554a41e3" /><Relationship Type="http://schemas.openxmlformats.org/officeDocument/2006/relationships/notesSlide" Target="/ppt/notesSlides/notesSlide11.xml" Id="Rc820c62e905b437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83b33a7fe4496a" /><Relationship Type="http://schemas.openxmlformats.org/officeDocument/2006/relationships/notesSlide" Target="/ppt/notesSlides/notesSlide12.xml" Id="Rf2ef08836b854c1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2877896c8841f7" /><Relationship Type="http://schemas.openxmlformats.org/officeDocument/2006/relationships/hyperlink" Target="https://cysqzyz.cn/courseware/python-life-lab/#lesson=8&amp;tab=quiz" TargetMode="External" Id="R9e21bd2363e44ca9" /><Relationship Type="http://schemas.openxmlformats.org/officeDocument/2006/relationships/notesSlide" Target="/ppt/notesSlides/notesSlide13.xml" Id="R0d288e9243184e4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9943e2800a46ad" /><Relationship Type="http://schemas.openxmlformats.org/officeDocument/2006/relationships/hyperlink" Target="https://cysqzyz.cn/courseware/python-life-lab/#lesson=8&amp;tab=quiz" TargetMode="External" Id="R59e79e621b044522" /><Relationship Type="http://schemas.openxmlformats.org/officeDocument/2006/relationships/notesSlide" Target="/ppt/notesSlides/notesSlide14.xml" Id="Rc6f43be6cf3c4b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B92503-A67A-44FC-9677-A297FC61AA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740d8939d4dc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15EE160C-04CD-46E0-98FB-EF8829F6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8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574DD455-3CCD-4C25-875B-7F808DAB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义卖结余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与复利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BFF5C20C-536A-4AEE-872E-3B718AFEB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计息基数、循环更新与模型条件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2A71CBB6-4EC5-40D7-927D-DB060CCCC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0940007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3FEA439C-2902-4152-97CE-D8835013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第二年为何出现差异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72F17AF0-4C4A-4732-AF88-2CEC14D55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0676DF46-C171-4B68-A9FC-971264E6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9D59699B-430D-4CAC-A5A1-423D6E2B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按原本金计息，和按当前余额计息，差在哪？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B8694A40-6530-4F38-AFAA-41B8DDBBE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教师示例：本金500元，假设年利率4%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B41E6572-432E-4A0A-BECA-6E418CE16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模型条件：不追加、不取出，每年结算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CB76B08E-3727-423C-8C8C-29D179A5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先判断：第二年的计息基数是否改变？</a:t>
            </a:r>
          </a:p>
        </p:txBody>
      </p:sp>
    </p:spTree>
    <p:extLst>
      <p:ext uri="{BB962C8B-B14F-4D97-AF65-F5344CB8AC3E}">
        <p14:creationId xmlns:p14="http://schemas.microsoft.com/office/powerpoint/2010/main" val="15251308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3-0">
            <a:extLst xmlns:a="http://schemas.openxmlformats.org/drawingml/2006/main">
              <a:ext uri="{FF2B5EF4-FFF2-40B4-BE49-F238E27FC236}">
                <a16:creationId xmlns:a16="http://schemas.microsoft.com/office/drawing/2014/main" id="{1547E62D-F399-4BD6-8E6A-CEF2AE17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单利与复利的计算基数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BCB3CA4E-7DE7-45CD-8193-CD527A8A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AFEBC5F8-6105-47DB-8236-042F2CC72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53D26E6E-17F6-4EF4-9D4C-1FF3C3BC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单利：始终按原本金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5B2E3722-63F3-43FE-87B5-2A855EDC8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复利：按当前余额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70FF890E-B35D-4E61-B99A-BDCCE600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principal保持不变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21B89210-9862-419D-B7CB-02D2F844D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每年利息＝本金×利率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571408AC-500D-4D71-AB45-2463B84C0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过去利息不加入计息基数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EDAC35E4-82D2-4EF1-B898-1B69B04E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balance每年更新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30BC476C-FF0C-45C3-9731-516DA53A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本年利息＝旧余额×利率</a:t>
            </a:r>
          </a:p>
        </p:txBody>
      </p:sp>
      <p:sp>
        <p:nvSpPr>
          <p:cNvPr id="11" name="text-3-10">
            <a:extLst xmlns:a="http://schemas.openxmlformats.org/drawingml/2006/main">
              <a:ext uri="{FF2B5EF4-FFF2-40B4-BE49-F238E27FC236}">
                <a16:creationId xmlns:a16="http://schemas.microsoft.com/office/drawing/2014/main" id="{915CAE0A-4EBD-4DCE-BF01-2C23747C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更新后余额用于下一年</a:t>
            </a:r>
          </a:p>
        </p:txBody>
      </p:sp>
      <p:sp>
        <p:nvSpPr>
          <p:cNvPr id="12" name="text-3-11">
            <a:extLst xmlns:a="http://schemas.openxmlformats.org/drawingml/2006/main">
              <a:ext uri="{FF2B5EF4-FFF2-40B4-BE49-F238E27FC236}">
                <a16:creationId xmlns:a16="http://schemas.microsoft.com/office/drawing/2014/main" id="{828AC6D3-0C9A-4AD5-97A8-A668A70D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固定年利率只是课堂假设，不代表真实收益。</a:t>
            </a:r>
          </a:p>
        </p:txBody>
      </p:sp>
    </p:spTree>
    <p:extLst>
      <p:ext uri="{BB962C8B-B14F-4D97-AF65-F5344CB8AC3E}">
        <p14:creationId xmlns:p14="http://schemas.microsoft.com/office/powerpoint/2010/main" val="823089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4-0">
            <a:extLst xmlns:a="http://schemas.openxmlformats.org/drawingml/2006/main">
              <a:ext uri="{FF2B5EF4-FFF2-40B4-BE49-F238E27FC236}">
                <a16:creationId xmlns:a16="http://schemas.microsoft.com/office/drawing/2014/main" id="{EAE5B2BC-07A7-4893-B998-4ED726236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单利计算与复利初值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CA7AA176-2BFA-410F-B665-756E492E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E8D2F48E-5A85-42C6-AD67-2EC203266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F4CDCF6D-2431-4931-87A9-FA0C84A9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principal = 500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A0BDDF5E-71D8-4E72-B1C2-7096F9F1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rate = 0.04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7DEC63D5-4CC1-4835-8DEC-E1185827A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years = 3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1EDCDF82-D77E-4A87-BAB0-67130CC1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simple = principal * (1 + rate * years)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5A6D8821-6E37-49DF-93D7-E9FD1739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balance = principal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1461FF5D-63DD-41A0-BC5D-53567AC0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4%在程序中写成0.04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1F1FFAA0-4CE4-4FEA-9ECA-26125FCE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单利基数一直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是principal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FC38441E-82E5-46EC-8F95-64FB9E02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复利余额从本金开始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D4782495-14AF-436F-880D-2D913367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教师示例前半段；第6页接续执行同一程序。</a:t>
            </a:r>
          </a:p>
        </p:txBody>
      </p:sp>
    </p:spTree>
    <p:extLst>
      <p:ext uri="{BB962C8B-B14F-4D97-AF65-F5344CB8AC3E}">
        <p14:creationId xmlns:p14="http://schemas.microsoft.com/office/powerpoint/2010/main" val="5434926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BC720C20-29ED-4CC6-8EA0-0FA4C654A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逐年的余额对照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8BF98FCC-B3F6-4756-AB49-5B3BBE25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7B08E4AE-28A3-4B95-9CDC-428B76FD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6ABA1A-8F02-4198-9477-CCE869BA1C5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333750"/>
                <a:gridCol w="3714750"/>
                <a:gridCol w="37147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结算时点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单利本息/元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复利余额/元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开始前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第1年末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第2年末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540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540.8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第3年末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562.432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99A13841-8402-4619-8B20-92845ABC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复利每次读取旧余额，更新后交给下一年。</a:t>
            </a:r>
          </a:p>
        </p:txBody>
      </p:sp>
    </p:spTree>
    <p:extLst>
      <p:ext uri="{BB962C8B-B14F-4D97-AF65-F5344CB8AC3E}">
        <p14:creationId xmlns:p14="http://schemas.microsoft.com/office/powerpoint/2010/main" val="12795977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-0">
            <a:extLst xmlns:a="http://schemas.openxmlformats.org/drawingml/2006/main">
              <a:ext uri="{FF2B5EF4-FFF2-40B4-BE49-F238E27FC236}">
                <a16:creationId xmlns:a16="http://schemas.microsoft.com/office/drawing/2014/main" id="{104F3191-FD86-4C1B-88F3-819E3C9A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接续代码：更新当前余额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D939DF09-1AC9-49BE-8504-B5C0FC128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7B380D6D-FD18-4DA2-9DD1-E9A49E9F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64675AC1-0BB3-426B-8F5F-86096C3D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year in range(1, years + 1):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DB3AE19B-9C07-412D-8EAB-2BE68679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balance = balance * (1 + rate)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73B64FB5-EB7C-4291-BB0E-114782A5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print(year, round(balance, 2))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F85BA5DD-92B6-4E74-B49C-BDDE2E3D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print("单利", round(simple, 2))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8333DDBC-DB35-49AF-B4D6-69059A00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print("复利", round(balance, 2))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7E59F55B-5A99-48A1-A7EE-E61BBA36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复利读取更新后的余额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1483ACC0-D5CD-49DC-BE23-C6525C95D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乘数含1，保留原余额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E1F0B6FC-2A3C-4D09-BD71-58285168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显示近似值，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计算保留原值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22ADAF75-6521-4CC5-9C16-6EF6F6D5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接续第4页变量；round只显示，不写回balance。</a:t>
            </a:r>
          </a:p>
        </p:txBody>
      </p:sp>
    </p:spTree>
    <p:extLst>
      <p:ext uri="{BB962C8B-B14F-4D97-AF65-F5344CB8AC3E}">
        <p14:creationId xmlns:p14="http://schemas.microsoft.com/office/powerpoint/2010/main" val="3865100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-0">
            <a:extLst xmlns:a="http://schemas.openxmlformats.org/drawingml/2006/main">
              <a:ext uri="{FF2B5EF4-FFF2-40B4-BE49-F238E27FC236}">
                <a16:creationId xmlns:a16="http://schemas.microsoft.com/office/drawing/2014/main" id="{52AF8256-F5BE-4C8A-BFAB-1A7D5162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模型计算的常见错误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FCB2756C-3AED-4006-AF9A-4FA734624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AD194605-F52B-4B44-B930-F7A5C39B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B7C860BC-3B6B-437B-A921-EDF23E18F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容易混淆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DFC154AE-5346-4B09-AB15-387449E8F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本课要求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E869A820-D8ED-4309-9272-372E1EB9A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把4%写成4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D4F34818-B93B-4102-8C48-1486EC31B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每轮从固定本金重新算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C8659AEB-D1A0-47A9-8C69-E212E1BF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round后再写回余额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3EA3A17F-E927-4282-B488-A8CF459B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百分数除以100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87B6EAC7-7DB0-42F6-9417-DE6021C4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复利读取当前balance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4C589EEF-823F-4B43-89F6-AEC375FF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只在print中使用round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8273F0B1-64A1-4FFF-8843-4C37D3BD0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余额不是本年利息；模型规则要先说明。</a:t>
            </a:r>
          </a:p>
        </p:txBody>
      </p:sp>
    </p:spTree>
    <p:extLst>
      <p:ext uri="{BB962C8B-B14F-4D97-AF65-F5344CB8AC3E}">
        <p14:creationId xmlns:p14="http://schemas.microsoft.com/office/powerpoint/2010/main" val="4886565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7A4703F0-51E8-4D55-8ABD-95803BF8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8F4473E5-99A9-4163-BFA6-15595A81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7856E7A3-042A-46EA-AC81-2C67F95C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85808E48-8AEC-4004-BA49-CCC32231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96855228-63F9-4C63-8890-7E5EA6E2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543FDC76-8CCD-417F-8300-9A1BD8A8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百分数变成小数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D186D264-294E-4A82-90AF-A33619B56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4C814B76-8A2E-4168-B404-6A85A46D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一年后的余额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B239C196-C084-4437-9825-0947720D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9C8C06D6-2226-4705-BB88-C771451F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第二年看哪个数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D20E33AC-C7FF-4355-AABE-DB056BA5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B4790982-C028-4ACF-8C84-E8DBEEE4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补上第一年利率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82BF99AC-AD73-4D14-AFAA-66FD8022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C62C8BE7-585F-47B3-A127-1C013027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两年接着乘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37D33643-6C65-4D03-AD48-2FE91B64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8c1c1d5e9f0495b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4037448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2DB6884F-6F27-4BDD-B82C-7944EA6C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D20E7054-9072-41D9-9742-8DAA8DCF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两种计息模型的比较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AB9EF58D-8C21-4F8A-8BEF-2E7E20DF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439BC57A-44EF-45E5-8879-92EA0E96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AE0920FF-2A13-4DDF-BC16-6176EE48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497BB984-DEC6-4A77-8980-90B8576B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按原题设置本金1000元、教学年利率2%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2AE90E9A-1E86-44E1-BA45-2BD7AA44A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CBA4924D-5928-4282-A68D-B76619D49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比较1年与3年，记录每年计息基数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A12C7166-3202-43A7-A2EF-F3914210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702547BE-1264-4C98-9755-3D126482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运行本课检验，核对年数与零利率情况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03BC1511-454B-406A-A177-AD43CADFD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5D4DBD85-2806-4075-8E65-61762825D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写明模型条件，并解释round放在哪里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7536D0D0-688A-4A31-8959-0BF722BD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1386f00f9ef42f6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7006102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CB3C46A2-58DA-40F3-B410-4A8C7CFE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年数与本金的边界核对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5A658F3F-AE6E-4860-9032-92753A71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CDC2C996-A512-46DF-8943-CB82FA07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D2B56-8E0B-433D-B339-ABDFE47AB6C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714750"/>
                <a:gridCol w="3524250"/>
                <a:gridCol w="35242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教师例改动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预期证据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核对重点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years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两者都是500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没有循环仍有初值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years = 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两者都是520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首年基数相同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本金改为1000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三年结果翻倍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其余条件保持不变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4B43816A-6098-492C-B192-C7B9130D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一次只改一项数据，先判断预期，再运行。</a:t>
            </a:r>
          </a:p>
        </p:txBody>
      </p:sp>
    </p:spTree>
    <p:extLst>
      <p:ext uri="{BB962C8B-B14F-4D97-AF65-F5344CB8AC3E}">
        <p14:creationId xmlns:p14="http://schemas.microsoft.com/office/powerpoint/2010/main" val="16754286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1-0">
            <a:extLst xmlns:a="http://schemas.openxmlformats.org/drawingml/2006/main">
              <a:ext uri="{FF2B5EF4-FFF2-40B4-BE49-F238E27FC236}">
                <a16:creationId xmlns:a16="http://schemas.microsoft.com/office/drawing/2014/main" id="{1A9D0976-1093-42F4-85E0-40C0C5B17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2 分钟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BB0DCF2F-5F7E-4D4B-A713-81BC58422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迁移：改本金或年数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8E5A81D6-5A8E-4837-8C43-D905221D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013F578B-1F9E-44C5-B003-13B251D31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C31B19A8-7352-4363-A477-D9F1BE40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4344D3AE-0FFE-48D5-A402-34FDDA2E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只改本金或年数中的一项，先作预测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C25BB283-C311-47BA-B092-EC5F59AC7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1-7">
            <a:extLst xmlns:a="http://schemas.openxmlformats.org/drawingml/2006/main">
              <a:ext uri="{FF2B5EF4-FFF2-40B4-BE49-F238E27FC236}">
                <a16:creationId xmlns:a16="http://schemas.microsoft.com/office/drawing/2014/main" id="{770358C1-DE24-4F1E-8F4A-F0C5DD1C4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保留计息规则，比较改变前后的结果</a:t>
            </a:r>
          </a:p>
        </p:txBody>
      </p:sp>
      <p:sp>
        <p:nvSpPr>
          <p:cNvPr id="9" name="text-11-8">
            <a:extLst xmlns:a="http://schemas.openxmlformats.org/drawingml/2006/main">
              <a:ext uri="{FF2B5EF4-FFF2-40B4-BE49-F238E27FC236}">
                <a16:creationId xmlns:a16="http://schemas.microsoft.com/office/drawing/2014/main" id="{1EEB6775-87FB-4C7A-A6FF-F33918B6D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1-9">
            <a:extLst xmlns:a="http://schemas.openxmlformats.org/drawingml/2006/main">
              <a:ext uri="{FF2B5EF4-FFF2-40B4-BE49-F238E27FC236}">
                <a16:creationId xmlns:a16="http://schemas.microsoft.com/office/drawing/2014/main" id="{8503C87F-E4C7-44FD-8129-12917DF9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附上固定利率等假设，说明适用范围</a:t>
            </a:r>
          </a:p>
        </p:txBody>
      </p:sp>
      <p:sp>
        <p:nvSpPr>
          <p:cNvPr id="11" name="text-11-10">
            <a:extLst xmlns:a="http://schemas.openxmlformats.org/drawingml/2006/main">
              <a:ext uri="{FF2B5EF4-FFF2-40B4-BE49-F238E27FC236}">
                <a16:creationId xmlns:a16="http://schemas.microsoft.com/office/drawing/2014/main" id="{19E67D1D-F3F3-48E8-85EE-30BF7082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feeb5c56554a41e3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7430735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6B2D1C50-36A5-408D-8868-6D776747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第二年的增长基数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A8870C06-A5DF-4BE0-AAAC-504EA913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1411A7EF-1EB5-458B-BD54-F8C999F8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DE169815-B49C-4BEA-8E25-20C1B56D6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不用“越来越多”解释，指出具体计息基数。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7B2BC316-32A1-458F-A193-84CEAB9F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单利第二年读取哪个不变的量？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62BC099F-FD0A-415B-A910-5AB11DC9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复利第二年读取哪个已更新的量？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7DBA17B9-4391-4028-88F6-D241468A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哪条假设变化后，需要重新检查模型？</a:t>
            </a:r>
          </a:p>
        </p:txBody>
      </p:sp>
    </p:spTree>
    <p:extLst>
      <p:ext uri="{BB962C8B-B14F-4D97-AF65-F5344CB8AC3E}">
        <p14:creationId xmlns:p14="http://schemas.microsoft.com/office/powerpoint/2010/main" val="159333873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3-0">
            <a:extLst xmlns:a="http://schemas.openxmlformats.org/drawingml/2006/main">
              <a:ext uri="{FF2B5EF4-FFF2-40B4-BE49-F238E27FC236}">
                <a16:creationId xmlns:a16="http://schemas.microsoft.com/office/drawing/2014/main" id="{FC86F1EB-D9A0-46CF-82F1-D383F97A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971BF8DA-4814-4A90-AEF5-343092B1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0C6F5D6A-F255-4E89-892C-9BE101656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BA0E725B-6744-4597-AAAF-F27F1BEE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BFF2BBA4-D1E6-46AE-9102-C37E1852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8F2CE5D0-7CA3-4C83-8E63-6F847743F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进入“测一测”，独立完成本课题目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524A4863-2960-47E1-AB00-71CF4775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E129CF1F-1743-46D2-9C1C-4C13FF3D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错题先写理由，再看反馈并订正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C65DA00A-4F38-44EF-81CD-28840B1E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1FC0E395-286E-420C-AE82-A44F307CA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用一个输入或逐轮记录证明修改有效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4043C257-692D-4075-9384-3D601CA7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9e21bd2363e44ca9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07889540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E4559547-426C-4AFC-AB11-D1ADA686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模型结果与适用假设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88C2FC2D-A8A3-4E01-A063-D722A08C7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08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F9C5A9B4-06A4-4ADE-A2EA-FEFCED41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52FDC785-F5D9-4597-8624-1E3C8E14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单利看不变本金，复利看当前余额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DEB761ED-BB86-4075-8C3B-DD04D9C88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先声明固定利率、无存取与年度结算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6195FD23-0985-4D3A-B8F1-E299D8C5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内部保留结果，round只用于显示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DA40B6B7-52FB-46C7-A43E-15699106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9e79e621b044522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7683535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2026-10-13T08:41:41.1480000Z</dcterms:created>
  <dcterms:modified xsi:type="dcterms:W3CDTF">2026-10-13T08:41:41.1480000Z</dcterms:modified>
</coreProperties>
</file>