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98165687624cd0" /><Relationship Type="http://schemas.openxmlformats.org/officeDocument/2006/relationships/extended-properties" Target="/docProps/app.xml" Id="Rc8bd9415beee4ba6" /><Relationship Type="http://schemas.openxmlformats.org/officeDocument/2006/relationships/officeDocument" Target="/ppt/presentation.xml" Id="R756ee570993d4e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4e8436bd9849f6"/>
  </p:sldMasterIdLst>
  <p:notesMasterIdLst>
    <p:notesMasterId xmlns:r="http://schemas.openxmlformats.org/officeDocument/2006/relationships" r:id="R534702cff21d4527"/>
  </p:notesMasterIdLst>
  <p:sldIdLst>
    <p:sldId xmlns:r="http://schemas.openxmlformats.org/officeDocument/2006/relationships" id="256" r:id="R608a2c7de8dd47fa"/>
    <p:sldId xmlns:r="http://schemas.openxmlformats.org/officeDocument/2006/relationships" id="257" r:id="R0582e0f6cd4642a9"/>
    <p:sldId xmlns:r="http://schemas.openxmlformats.org/officeDocument/2006/relationships" id="258" r:id="Ra9a1a0d5749d4b4d"/>
    <p:sldId xmlns:r="http://schemas.openxmlformats.org/officeDocument/2006/relationships" id="259" r:id="R2b04973f8e31411a"/>
    <p:sldId xmlns:r="http://schemas.openxmlformats.org/officeDocument/2006/relationships" id="260" r:id="Ree4c0370907e49e7"/>
    <p:sldId xmlns:r="http://schemas.openxmlformats.org/officeDocument/2006/relationships" id="261" r:id="R43ac91717939454c"/>
    <p:sldId xmlns:r="http://schemas.openxmlformats.org/officeDocument/2006/relationships" id="262" r:id="Rcde30562735b49ff"/>
    <p:sldId xmlns:r="http://schemas.openxmlformats.org/officeDocument/2006/relationships" id="263" r:id="R2136615d088446af"/>
    <p:sldId xmlns:r="http://schemas.openxmlformats.org/officeDocument/2006/relationships" id="264" r:id="R4a6e343623144c3c"/>
    <p:sldId xmlns:r="http://schemas.openxmlformats.org/officeDocument/2006/relationships" id="265" r:id="R39590ed757a4463e"/>
    <p:sldId xmlns:r="http://schemas.openxmlformats.org/officeDocument/2006/relationships" id="266" r:id="R4fe34ce686a64432"/>
    <p:sldId xmlns:r="http://schemas.openxmlformats.org/officeDocument/2006/relationships" id="267" r:id="Rb2c6722a4f8c4e5f"/>
    <p:sldId xmlns:r="http://schemas.openxmlformats.org/officeDocument/2006/relationships" id="268" r:id="R8dde1492e8274d44"/>
    <p:sldId xmlns:r="http://schemas.openxmlformats.org/officeDocument/2006/relationships" id="269" r:id="R609b52da116f40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b1a08805d840d8" /><Relationship Type="http://schemas.openxmlformats.org/officeDocument/2006/relationships/slideMaster" Target="/ppt/slideMasters/slideMaster1.xml" Id="Rc44e8436bd9849f6" /><Relationship Type="http://schemas.openxmlformats.org/officeDocument/2006/relationships/notesMaster" Target="/ppt/notesMasters/notesMaster1.xml" Id="R534702cff21d4527" /><Relationship Type="http://schemas.openxmlformats.org/officeDocument/2006/relationships/presProps" Target="/ppt/presProps.xml" Id="Rb80917ae28184a66" /><Relationship Type="http://schemas.openxmlformats.org/officeDocument/2006/relationships/tableStyles" Target="/ppt/tableStyles.xml" Id="R03cf6a3b22984a33" /><Relationship Type="http://schemas.openxmlformats.org/officeDocument/2006/relationships/slide" Target="/ppt/slides/slide1.xml" Id="R608a2c7de8dd47fa" /><Relationship Type="http://schemas.openxmlformats.org/officeDocument/2006/relationships/slide" Target="/ppt/slides/slide2.xml" Id="R0582e0f6cd4642a9" /><Relationship Type="http://schemas.openxmlformats.org/officeDocument/2006/relationships/slide" Target="/ppt/slides/slide3.xml" Id="Ra9a1a0d5749d4b4d" /><Relationship Type="http://schemas.openxmlformats.org/officeDocument/2006/relationships/slide" Target="/ppt/slides/slide4.xml" Id="R2b04973f8e31411a" /><Relationship Type="http://schemas.openxmlformats.org/officeDocument/2006/relationships/slide" Target="/ppt/slides/slide5.xml" Id="Ree4c0370907e49e7" /><Relationship Type="http://schemas.openxmlformats.org/officeDocument/2006/relationships/slide" Target="/ppt/slides/slide6.xml" Id="R43ac91717939454c" /><Relationship Type="http://schemas.openxmlformats.org/officeDocument/2006/relationships/slide" Target="/ppt/slides/slide7.xml" Id="Rcde30562735b49ff" /><Relationship Type="http://schemas.openxmlformats.org/officeDocument/2006/relationships/slide" Target="/ppt/slides/slide8.xml" Id="R2136615d088446af" /><Relationship Type="http://schemas.openxmlformats.org/officeDocument/2006/relationships/slide" Target="/ppt/slides/slide9.xml" Id="R4a6e343623144c3c" /><Relationship Type="http://schemas.openxmlformats.org/officeDocument/2006/relationships/slide" Target="/ppt/slides/slide10.xml" Id="R39590ed757a4463e" /><Relationship Type="http://schemas.openxmlformats.org/officeDocument/2006/relationships/slide" Target="/ppt/slides/slide11.xml" Id="R4fe34ce686a64432" /><Relationship Type="http://schemas.openxmlformats.org/officeDocument/2006/relationships/slide" Target="/ppt/slides/slide12.xml" Id="Rb2c6722a4f8c4e5f" /><Relationship Type="http://schemas.openxmlformats.org/officeDocument/2006/relationships/slide" Target="/ppt/slides/slide13.xml" Id="R8dde1492e8274d44" /><Relationship Type="http://schemas.openxmlformats.org/officeDocument/2006/relationships/slide" Target="/ppt/slides/slide14.xml" Id="R609b52da116f40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8d5afd11e142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907ec1f0884b17" /><Relationship Type="http://schemas.openxmlformats.org/officeDocument/2006/relationships/notesMaster" Target="/ppt/notesMasters/notesMaster1.xml" Id="R2d8cd529747447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89ff47fe6048d4" /><Relationship Type="http://schemas.openxmlformats.org/officeDocument/2006/relationships/notesMaster" Target="/ppt/notesMasters/notesMaster1.xml" Id="R8126509fbdc341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42b3c46fdc4e3c" /><Relationship Type="http://schemas.openxmlformats.org/officeDocument/2006/relationships/notesMaster" Target="/ppt/notesMasters/notesMaster1.xml" Id="R8acd6ba409584b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5f0645cd374cd9" /><Relationship Type="http://schemas.openxmlformats.org/officeDocument/2006/relationships/notesMaster" Target="/ppt/notesMasters/notesMaster1.xml" Id="R5d3783402959499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c3bb59ff384e3d" /><Relationship Type="http://schemas.openxmlformats.org/officeDocument/2006/relationships/notesMaster" Target="/ppt/notesMasters/notesMaster1.xml" Id="Rd375c350bc854c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afdf551336460a" /><Relationship Type="http://schemas.openxmlformats.org/officeDocument/2006/relationships/notesMaster" Target="/ppt/notesMasters/notesMaster1.xml" Id="Rdda8ac905b4c42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230085201543b9" /><Relationship Type="http://schemas.openxmlformats.org/officeDocument/2006/relationships/notesMaster" Target="/ppt/notesMasters/notesMaster1.xml" Id="R6c4e9d4a74d3407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1199d31ef84fe4" /><Relationship Type="http://schemas.openxmlformats.org/officeDocument/2006/relationships/notesMaster" Target="/ppt/notesMasters/notesMaster1.xml" Id="R0277bea612f04b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1aa8ec320b54bf2" /><Relationship Type="http://schemas.openxmlformats.org/officeDocument/2006/relationships/notesMaster" Target="/ppt/notesMasters/notesMaster1.xml" Id="R50d38bc95a714c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6b47a8e353444a" /><Relationship Type="http://schemas.openxmlformats.org/officeDocument/2006/relationships/notesMaster" Target="/ppt/notesMasters/notesMaster1.xml" Id="R6a8e4df5b85b43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ccbb800292417c" /><Relationship Type="http://schemas.openxmlformats.org/officeDocument/2006/relationships/notesMaster" Target="/ppt/notesMasters/notesMaster1.xml" Id="Rc0cb331e5ed147f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29405af0732476f" /><Relationship Type="http://schemas.openxmlformats.org/officeDocument/2006/relationships/notesMaster" Target="/ppt/notesMasters/notesMaster1.xml" Id="Rc70797e606a147c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61fe596bb544387" /><Relationship Type="http://schemas.openxmlformats.org/officeDocument/2006/relationships/notesMaster" Target="/ppt/notesMasters/notesMaster1.xml" Id="R69c2f89fe46b491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daf7c0d2f84640" /><Relationship Type="http://schemas.openxmlformats.org/officeDocument/2006/relationships/notesMaster" Target="/ppt/notesMasters/notesMaster1.xml" Id="R4da8793285474d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第1页 研学基金何时达标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打开第10课，暂不运行。回顾上一课给出年数后重复更新，本课要反过来寻找年数。说明研学基金金额与20%增长都是课堂假设，并非学校真实基金安排。今天不仅要得到年数，还要用停止前后一年的数据证明首次达标，同时测试起点已经达标的情况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第2页 已知年数与已知目标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用上一课60年的任务说明次数已知，再改问什么时候达到某一金额。让学生指出新任务已知的是目标而非次数。说明这里是在比较适合初学者的写法，并非宣称for与while只能做一种任务。请学生口头描述继续条件：只要余额还低于目标就继续，不要把“停止条件”原样写在while后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第3页 while先判断，再执行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一名学生扮演条件判断，另一名学生扮演余额记录员。用已有80元、目标200元、每周增加40元的简单情境演示两次判断，说明每次更新后都会返回条件。强调循环体是整个缩进块，计数语句也要包含在内。若初始条件就是False，整个循环体一次也不执行，而不是先做一轮再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第4页 每周存入40元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用这段可完整运行的短程序解释while，不先给出网站基金代码的全部运行结果。请学生按从上到下顺序指出初值、条件和两项更新。强调saved变化决定何时停，weeks变化负责计数。将一次循环对应一周，询问为什么weeks从0开始，预期回答是初始状态还没有发生新的存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第5页 判断时的余额与次数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让学生先遮住最后两行，依次推演每轮后的状态。重点区分执行循环体的次数和判断条件的次数：进入前判断一次，每轮结束再判断。让学生指向第一次为False的行，并解释为什么没有再存40元。若把答案写成4周，请他数实际执行余额更新的行，而不是数条件被检查了几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第6页 余额更新与计数更新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保留教师变式讨论两项更新的职责，不直接照读网站测验选项。请学生设想把某一条更新误写成变量等于自身，分别跟踪两轮，指出哪一项状态没有改变。强调不能只看程序能否结束，还要看报告的次数是否正确。遇到疑似停不下来的代码，先停止运行并读条件，不要连续重复点击运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第7页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在网站第10课“学一学”依次完成五个小步。教师巡视代码冒号、缩进以及计数语句是否写在循环体内。针对选择题要求说出比较的是哪两个数；针对代码题先记录一轮前后的值，再运行。较快者向同桌解释如何验证第一次达标，不代填他人的空格。八分钟后汇总共性错误，保留未完成者继续使用提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第8页 按固定比例更新余额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把本页与每周存入程序比较，指出结构相同、余额更新规则不同，时间单位也由周改为年。说明本金和目标为正，未达标时本课要求增长率大于0；不追加、不取出。让学生预测应停止在达到目标那一年，不要求心算具体年数。提醒round放在输出位置，循环条件依据未提前取整的余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第9页 第一次达标的证据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使用网站第10课“改一改”的原代码。学生先运行，再另存或暂改为已学for循环，分别求12年和13年余额；完成核对后恢复while程序参加检测。预期原模型13年，12年未达、13年已达。基础学生保留这两项证据，较快者再测初始12000元。巡视避免学生为了得到13直接给years赋13，检测要验证计算过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第10页 首次达标的前后证据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学生操作后展示核对表。让学生同时引用前一年和本年两行解释13年的意义，只有“13年超过10000”还不能排除前一年已经达标。说明在正增长率模型中余额逐年增加，所以相邻两年的证据足以确定首次。再检查初始相等与超过两行，强调已达标时不需要等待一年，这也是严格小于条件的作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第11页 迁移：每周存款模型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基础任务已完成者把比例增长改成固定存入，用同样while结构求周数。预期600元12周，650元13周，都要保留上一周未达标的证据。选做最高100轮时，条件应同时检查尚未达标与轮数上限，循环后仍要判断是否真的达标，不能把达到上限误报为成功。此拓展可课后完成，不要求所有学生当堂写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第12页 while的三个检查点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用一分钟让学生同桌互说审读顺序，不展示网站题目答案。随机请一名学生把三个检查点对应到自己的代码行。若只说检查语法，请继续追问语法正确但次数不正确该看哪里。接受先看条件再看初值的顺序，只要能说明变量变化与停止的关系，并主动想到相等的边界即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给学生独立检测时间，不口头提示具体选项。教师关注学生能否区分余额更新与计数更新的职责，并让答错者在纸上跟踪两轮再订正。迁移自评涉及每周存入模型，未实际完成者暂不勾选，课后补做。最后检查程序检测和五小步进度，提醒提交知识题并不自动替代其他完成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第10课 研学基金何时达标</a:t>
            </a:r>
          </a:p>
          <a:p xmlns:a="http://schemas.openxmlformats.org/drawingml/2006/main">
            <a:r>
              <a:t>第14页 终止条件与边界证据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保留一份能复核的程序和相邻年份输出，作为本课学习证据。总结while的关键是判断和状态更新相互配合，不是把for换一个单词。下一课将使用循环维护两项旧结果，计算更长台阶的走法数。提示由AI生成的循环也必须接受同样的终止条件和边界检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学生入口：https://cysqzyz.cn/courseware/python-life-lab/#lesson=10&amp;tab=learn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0cdeb2f8d34d6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c153ce2500474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ee42a56f8442b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9a1e8fd03c48a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6f106eeacb42b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772b48404045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E2B49D-AD83-4AAA-B72D-04B85841B8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8BB69FD-463A-46DB-86F5-428C51B7471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D8B6E3B-783B-4FBB-B00C-FBDB5EA251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DBA014-BC77-4160-A9C5-3116F9982B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4A6A571-1373-4337-B13C-FAF3910BF4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F4B660D-7ED6-4D2F-A68B-B8AE9530D5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EF13049-92DB-4238-8A64-B61D2583FD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E7A77CA-0CED-4277-8775-BE886980C52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01DE67-DFAE-4D74-A33C-9AD8EA78F9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EF6DE0-4EF4-40EE-9A84-8020C2C45A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8b12370f6a4bf8" /><Relationship Type="http://schemas.openxmlformats.org/officeDocument/2006/relationships/slideLayout" Target="/ppt/slideLayouts/slideLayout1.xml" Id="Rf012d042428c4ee6" /><Relationship Type="http://schemas.openxmlformats.org/officeDocument/2006/relationships/slideLayout" Target="/ppt/slideLayouts/slideLayout2.xml" Id="R5960f3ce22f6464a" /><Relationship Type="http://schemas.openxmlformats.org/officeDocument/2006/relationships/slideLayout" Target="/ppt/slideLayouts/slideLayout3.xml" Id="R75867656c73d4752" /><Relationship Type="http://schemas.openxmlformats.org/officeDocument/2006/relationships/slideLayout" Target="/ppt/slideLayouts/slideLayout4.xml" Id="R5b60ec1cd97447ce" /><Relationship Type="http://schemas.openxmlformats.org/officeDocument/2006/relationships/slideLayout" Target="/ppt/slideLayouts/slideLayout5.xml" Id="R1a645a0db4ed4187" /><Relationship Type="http://schemas.openxmlformats.org/officeDocument/2006/relationships/slideLayout" Target="/ppt/slideLayouts/slideLayout6.xml" Id="R740cbe27747e48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12d042428c4ee6"/>
    <p:sldLayoutId xmlns:r="http://schemas.openxmlformats.org/officeDocument/2006/relationships" id="2147483650" r:id="R5960f3ce22f6464a"/>
    <p:sldLayoutId xmlns:r="http://schemas.openxmlformats.org/officeDocument/2006/relationships" id="2147483651" r:id="R75867656c73d4752"/>
    <p:sldLayoutId xmlns:r="http://schemas.openxmlformats.org/officeDocument/2006/relationships" id="2147483652" r:id="R5b60ec1cd97447ce"/>
    <p:sldLayoutId xmlns:r="http://schemas.openxmlformats.org/officeDocument/2006/relationships" id="2147483653" r:id="R1a645a0db4ed4187"/>
    <p:sldLayoutId xmlns:r="http://schemas.openxmlformats.org/officeDocument/2006/relationships" id="2147483654" r:id="R740cbe27747e48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92401a162a4b40" /><Relationship Type="http://schemas.openxmlformats.org/officeDocument/2006/relationships/image" Target="/ppt/media/image.png" Id="R4dae8fc0a0194127" /><Relationship Type="http://schemas.openxmlformats.org/officeDocument/2006/relationships/notesSlide" Target="/ppt/notesSlides/notesSlide1.xml" Id="R8bd7a66d415e43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aee391f950464b" /><Relationship Type="http://schemas.openxmlformats.org/officeDocument/2006/relationships/notesSlide" Target="/ppt/notesSlides/notesSlide2.xml" Id="Refe9beff82b349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ec67b02324429e" /><Relationship Type="http://schemas.openxmlformats.org/officeDocument/2006/relationships/notesSlide" Target="/ppt/notesSlides/notesSlide3.xml" Id="R2efe0539ce9b4e5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95f5b367174bbb" /><Relationship Type="http://schemas.openxmlformats.org/officeDocument/2006/relationships/notesSlide" Target="/ppt/notesSlides/notesSlide4.xml" Id="R9761351ac0994c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bfc604afdb497d" /><Relationship Type="http://schemas.openxmlformats.org/officeDocument/2006/relationships/notesSlide" Target="/ppt/notesSlides/notesSlide5.xml" Id="Re9716053534b4f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cdb5601d7244a0" /><Relationship Type="http://schemas.openxmlformats.org/officeDocument/2006/relationships/notesSlide" Target="/ppt/notesSlides/notesSlide6.xml" Id="R7cf37e4cde274d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0bdc75ea0e4ac4" /><Relationship Type="http://schemas.openxmlformats.org/officeDocument/2006/relationships/hyperlink" Target="https://cysqzyz.cn/courseware/python-life-lab/#lesson=10&amp;tab=learn" TargetMode="External" Id="Re7ffc531abcc4c4e" /><Relationship Type="http://schemas.openxmlformats.org/officeDocument/2006/relationships/notesSlide" Target="/ppt/notesSlides/notesSlide7.xml" Id="Re7cf2076fa5348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9d807294df4223" /><Relationship Type="http://schemas.openxmlformats.org/officeDocument/2006/relationships/notesSlide" Target="/ppt/notesSlides/notesSlide8.xml" Id="R2b6761eceb744a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7c9bba1ead43e0" /><Relationship Type="http://schemas.openxmlformats.org/officeDocument/2006/relationships/hyperlink" Target="https://cysqzyz.cn/courseware/python-life-lab/#lesson=10&amp;tab=practice" TargetMode="External" Id="Rac4a5ac10eab4115" /><Relationship Type="http://schemas.openxmlformats.org/officeDocument/2006/relationships/notesSlide" Target="/ppt/notesSlides/notesSlide9.xml" Id="R500c43ce60ab48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5f357984994d78" /><Relationship Type="http://schemas.openxmlformats.org/officeDocument/2006/relationships/notesSlide" Target="/ppt/notesSlides/notesSlide10.xml" Id="Rd87be7b109ef48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30055d886d4863" /><Relationship Type="http://schemas.openxmlformats.org/officeDocument/2006/relationships/notesSlide" Target="/ppt/notesSlides/notesSlide11.xml" Id="Rd2a0653eca4e489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9c23281135414f" /><Relationship Type="http://schemas.openxmlformats.org/officeDocument/2006/relationships/notesSlide" Target="/ppt/notesSlides/notesSlide12.xml" Id="Rd994f5f0d3ff4ca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7fbd19299a4323" /><Relationship Type="http://schemas.openxmlformats.org/officeDocument/2006/relationships/hyperlink" Target="https://cysqzyz.cn/courseware/python-life-lab/#lesson=10&amp;tab=quiz" TargetMode="External" Id="R8079a093b7584180" /><Relationship Type="http://schemas.openxmlformats.org/officeDocument/2006/relationships/notesSlide" Target="/ppt/notesSlides/notesSlide13.xml" Id="Rc32b5c1695034fb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febfdc34dd4652" /><Relationship Type="http://schemas.openxmlformats.org/officeDocument/2006/relationships/hyperlink" Target="https://cysqzyz.cn/courseware/python-life-lab/#lesson=10&amp;tab=quiz" TargetMode="External" Id="R64f059825ab6436f" /><Relationship Type="http://schemas.openxmlformats.org/officeDocument/2006/relationships/notesSlide" Target="/ppt/notesSlides/notesSlide14.xml" Id="R1c1ca8bb6f114d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E41C2-53CB-48AD-BA8F-C50BB93B80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e8fc0a019412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E43B9893-CC83-4248-9A0B-86469E3B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10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BDEC8930-6FBF-4CC1-935F-62169025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研学基金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何时达标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3E4F6B78-F7E0-4135-8C01-01B20243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while循环、终止条件、首次达标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3CAAB7E0-6CC8-4489-AD9B-EA2946B3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4540163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2-0">
            <a:extLst xmlns:a="http://schemas.openxmlformats.org/drawingml/2006/main">
              <a:ext uri="{FF2B5EF4-FFF2-40B4-BE49-F238E27FC236}">
                <a16:creationId xmlns:a16="http://schemas.microsoft.com/office/drawing/2014/main" id="{59B2BDD4-ED52-4175-ACD5-1A2EE76F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已知年数与已知目标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8302B566-19CA-4C7C-9028-A3E680F7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141B578F-53DF-4E06-93E2-3B7859E5B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97E23846-FA23-4B8F-AA2F-B2E3B4B5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已知要计算多少年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BA52DFA4-8CCE-4817-8AAD-090F69EA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已知何时应该停止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4F90080A-564B-4BBD-B096-4972C691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确定重复次数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B3F8F3DE-4746-4397-98E7-7A4BF0F4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用for遍历这些次数</a:t>
            </a:r>
          </a:p>
        </p:txBody>
      </p:sp>
      <p:sp>
        <p:nvSpPr>
          <p:cNvPr id="8" name="text-2-7">
            <a:extLst xmlns:a="http://schemas.openxmlformats.org/drawingml/2006/main">
              <a:ext uri="{FF2B5EF4-FFF2-40B4-BE49-F238E27FC236}">
                <a16:creationId xmlns:a16="http://schemas.microsoft.com/office/drawing/2014/main" id="{FA966841-8081-435E-970B-31CBCE85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计算指定年末的余额</a:t>
            </a:r>
          </a:p>
        </p:txBody>
      </p:sp>
      <p:sp>
        <p:nvSpPr>
          <p:cNvPr id="9" name="text-2-8">
            <a:extLst xmlns:a="http://schemas.openxmlformats.org/drawingml/2006/main">
              <a:ext uri="{FF2B5EF4-FFF2-40B4-BE49-F238E27FC236}">
                <a16:creationId xmlns:a16="http://schemas.microsoft.com/office/drawing/2014/main" id="{42EA5317-8D98-4224-A166-70C2CD76E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次数事先不知道</a:t>
            </a:r>
          </a:p>
        </p:txBody>
      </p:sp>
      <p:sp>
        <p:nvSpPr>
          <p:cNvPr id="10" name="text-2-9">
            <a:extLst xmlns:a="http://schemas.openxmlformats.org/drawingml/2006/main">
              <a:ext uri="{FF2B5EF4-FFF2-40B4-BE49-F238E27FC236}">
                <a16:creationId xmlns:a16="http://schemas.microsoft.com/office/drawing/2014/main" id="{6D9F6B05-F70B-412B-BA18-1B3A405DA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用while反复判断条件</a:t>
            </a:r>
          </a:p>
        </p:txBody>
      </p:sp>
      <p:sp>
        <p:nvSpPr>
          <p:cNvPr id="11" name="text-2-10">
            <a:extLst xmlns:a="http://schemas.openxmlformats.org/drawingml/2006/main">
              <a:ext uri="{FF2B5EF4-FFF2-40B4-BE49-F238E27FC236}">
                <a16:creationId xmlns:a16="http://schemas.microsoft.com/office/drawing/2014/main" id="{C898811D-406A-4D0B-8CBA-00C79213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找第一次达到目标的时刻</a:t>
            </a:r>
          </a:p>
        </p:txBody>
      </p:sp>
      <p:sp>
        <p:nvSpPr>
          <p:cNvPr id="12" name="text-2-11">
            <a:extLst xmlns:a="http://schemas.openxmlformats.org/drawingml/2006/main">
              <a:ext uri="{FF2B5EF4-FFF2-40B4-BE49-F238E27FC236}">
                <a16:creationId xmlns:a16="http://schemas.microsoft.com/office/drawing/2014/main" id="{A7E41D3D-6BD5-4ADE-9D38-14816BAF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本课目标：余额达到或超过目标时，立即停止。</a:t>
            </a:r>
          </a:p>
        </p:txBody>
      </p:sp>
    </p:spTree>
    <p:extLst>
      <p:ext uri="{BB962C8B-B14F-4D97-AF65-F5344CB8AC3E}">
        <p14:creationId xmlns:p14="http://schemas.microsoft.com/office/powerpoint/2010/main" val="1615427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3-0">
            <a:extLst xmlns:a="http://schemas.openxmlformats.org/drawingml/2006/main">
              <a:ext uri="{FF2B5EF4-FFF2-40B4-BE49-F238E27FC236}">
                <a16:creationId xmlns:a16="http://schemas.microsoft.com/office/drawing/2014/main" id="{E0C4481F-0427-4153-9213-5675DE26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while先判断，再执行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DFDCCB86-E529-4873-84FC-4A473A8B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23A72753-116F-435F-AC1D-2EEA891B3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5E864DF9-ABE5-4602-BBAB-4AEA9180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判断 → 更新 → 再判断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7A09C4CD-92CF-4016-A592-4B887ED0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条件为True：执行整个缩进块。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F134423B-F0E9-4DF5-80E2-402D3017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回到条件处，再判断一次。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288CD2B0-FCED-4025-B942-933E2682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条件为False：跳到循环后继续。</a:t>
            </a:r>
          </a:p>
        </p:txBody>
      </p:sp>
    </p:spTree>
    <p:extLst>
      <p:ext uri="{BB962C8B-B14F-4D97-AF65-F5344CB8AC3E}">
        <p14:creationId xmlns:p14="http://schemas.microsoft.com/office/powerpoint/2010/main" val="3628395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4-0">
            <a:extLst xmlns:a="http://schemas.openxmlformats.org/drawingml/2006/main">
              <a:ext uri="{FF2B5EF4-FFF2-40B4-BE49-F238E27FC236}">
                <a16:creationId xmlns:a16="http://schemas.microsoft.com/office/drawing/2014/main" id="{A82BDE50-2BBF-4ABC-8AB6-BDEE5C74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每周存入40元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262F895C-5D49-48E0-A126-CA9D8AD3D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1FABDAA4-8EB5-4CB1-AA27-51A00F61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A59B3C92-1577-4EAB-B2AF-C94F052C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saved = 80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F9EA0A47-6A55-4D37-A232-609352CC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target = 200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C3654777-3557-4A75-A93D-6B12C211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weeks = 0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771C529E-3BBB-4E85-9424-DC8C0A332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while saved &lt; target: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5DEE5F38-3BAD-4ACE-8001-B029BCE2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saved = saved + 40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77006AF6-4961-47A5-BAF2-B09C7184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weeks = weeks + 1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969A95F3-BCDA-4F2A-A5ED-60B9E429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577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print(weeks, saved)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FAECA430-E811-4D46-A60F-D19B3767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起点尚未经过任何一周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72614DE7-F943-4F2D-ADCE-85AC35350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saved让条件发生变化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358A1C31-6D6E-4897-A5D1-CE8805BC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weeks记录已完成轮数</a:t>
            </a:r>
          </a:p>
        </p:txBody>
      </p:sp>
      <p:sp>
        <p:nvSpPr>
          <p:cNvPr id="14" name="text-4-13">
            <a:extLst xmlns:a="http://schemas.openxmlformats.org/drawingml/2006/main">
              <a:ext uri="{FF2B5EF4-FFF2-40B4-BE49-F238E27FC236}">
                <a16:creationId xmlns:a16="http://schemas.microsoft.com/office/drawing/2014/main" id="{CD91C4AA-4C8C-41D1-BF40-4A393FD3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输出：3 200；余额更新和周数更新共同构成一轮。</a:t>
            </a:r>
          </a:p>
        </p:txBody>
      </p:sp>
    </p:spTree>
    <p:extLst>
      <p:ext uri="{BB962C8B-B14F-4D97-AF65-F5344CB8AC3E}">
        <p14:creationId xmlns:p14="http://schemas.microsoft.com/office/powerpoint/2010/main" val="11061567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586D153D-5BCB-490D-8326-2ACA5AF6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判断时的余额与次数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BF4BDABF-1291-43AB-9712-DDF92147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AD4D694C-C56B-4063-8DED-E4802AE7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EDD6D-C25E-40DF-96E9-4991AD72A67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381250"/>
                <a:gridCol w="2381250"/>
                <a:gridCol w="2381250"/>
                <a:gridCol w="3619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判断前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已过周数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余额 &lt; 200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首次判断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第1轮后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第2轮后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第3轮后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9CE67491-35F6-4D13-956D-B0372FC6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循环执行3轮；条件共判断4次，最后一次为False。</a:t>
            </a:r>
          </a:p>
        </p:txBody>
      </p:sp>
    </p:spTree>
    <p:extLst>
      <p:ext uri="{BB962C8B-B14F-4D97-AF65-F5344CB8AC3E}">
        <p14:creationId xmlns:p14="http://schemas.microsoft.com/office/powerpoint/2010/main" val="1325121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-0">
            <a:extLst xmlns:a="http://schemas.openxmlformats.org/drawingml/2006/main">
              <a:ext uri="{FF2B5EF4-FFF2-40B4-BE49-F238E27FC236}">
                <a16:creationId xmlns:a16="http://schemas.microsoft.com/office/drawing/2014/main" id="{CF60B8A5-D957-40FB-A7EB-3CDC9AC7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余额更新与计数更新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2BFCAF37-F4E3-4823-82C2-7CC76253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9B1F40F5-8B82-48CE-84E4-BAC7BC29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78A68A69-ABBB-4D71-ABD3-62950868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改变余额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BA41F716-EA97-4F4F-81FA-BBEFC9A58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记录周数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A6E9E841-F186-42DF-AF1C-BD5B47137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saved = saved + 40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4E2A90B3-237A-4371-930C-3A49583C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让余额逐步靠近目标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F4C4FA2C-FCC2-49BE-B241-1F437A98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检查条件是否可能变为False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0BC74D4C-7787-4427-8C18-1564E34D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weeks = weeks + 1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2ED0C8B9-D895-480F-937E-AC53E59C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每轮完成后记一次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BAF9F717-97BA-4F1C-8DAB-DADBD6FD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检查计数是否与更新次数一致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F6166C9C-D9DC-403A-9970-9E715E8D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先检查条件和更新，再运行可能重复很多次的代码。</a:t>
            </a:r>
          </a:p>
        </p:txBody>
      </p:sp>
    </p:spTree>
    <p:extLst>
      <p:ext uri="{BB962C8B-B14F-4D97-AF65-F5344CB8AC3E}">
        <p14:creationId xmlns:p14="http://schemas.microsoft.com/office/powerpoint/2010/main" val="12037201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-0">
            <a:extLst xmlns:a="http://schemas.openxmlformats.org/drawingml/2006/main">
              <a:ext uri="{FF2B5EF4-FFF2-40B4-BE49-F238E27FC236}">
                <a16:creationId xmlns:a16="http://schemas.microsoft.com/office/drawing/2014/main" id="{E3111EAC-6EB8-4C2B-A98C-E4215BDC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65685371-A276-45E3-ABFD-64BE9B20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3F6FDFE5-8EBE-47E4-9F53-436E7EE1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0DC03545-7952-40B2-A3EC-E27A42F5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0EB52F91-39D5-4288-9CFC-83BA6C89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2AB442E6-9740-4D4B-A508-F0439A3F3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研学基金还要继续吗：判断条件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30FCC86D-36B2-4D2D-A314-82B1CC37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91B9F694-F858-4EBD-908D-21C42837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周数从哪里起步：设置计数初值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7E5716B2-6F6B-46A0-9D74-AF18F977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7E2B0809-3ADC-43B5-B1E5-16E38C51C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让余额靠近目标：选择余额更新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2C730225-BA70-4F4C-A7BE-0E512BC5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14B3722D-B4D3-476D-A0E4-592BD5C7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每周正确记一次：补全计数更新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EA291DA2-2741-4AD2-BF16-5D51E48E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7-13">
            <a:extLst xmlns:a="http://schemas.openxmlformats.org/drawingml/2006/main">
              <a:ext uri="{FF2B5EF4-FFF2-40B4-BE49-F238E27FC236}">
                <a16:creationId xmlns:a16="http://schemas.microsoft.com/office/drawing/2014/main" id="{CE9AA6C5-E7C6-4F80-AA22-E825EEAF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已经达标就停：处理等于目标</a:t>
            </a:r>
          </a:p>
        </p:txBody>
      </p:sp>
      <p:sp>
        <p:nvSpPr>
          <p:cNvPr id="15" name="text-7-14">
            <a:extLst xmlns:a="http://schemas.openxmlformats.org/drawingml/2006/main">
              <a:ext uri="{FF2B5EF4-FFF2-40B4-BE49-F238E27FC236}">
                <a16:creationId xmlns:a16="http://schemas.microsoft.com/office/drawing/2014/main" id="{C6CE7016-F85B-4CC6-9B18-00C1CC0C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7ffc531abcc4c4e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18403577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5540EF4D-C1BF-4674-BAE2-074E6245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按固定比例更新余额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DB5C7E93-F93C-4E0F-9FF7-7BCC649E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68EF94D4-8B32-4988-8356-F72D2154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ADF08B7D-8264-4ACE-9ACE-7B146827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balance = 1000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B05A6EEC-D51A-47C2-BB83-D53FD80C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4432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target = 10000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570CE126-4E8F-4789-9B53-73C8F8BCE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558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rate = 0.20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A5AE0447-998E-4BC3-BA8C-F5A29228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4683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years = 0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55DA9C2C-5682-4A5E-A0B5-27504B1D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4808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while balance &lt; target: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B4A31DBE-C3D3-4E41-9C59-D0CA6364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4934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balance = balance * (1 + rate)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51443151-37E3-4F1B-B4BB-74DC9EC7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5059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years = years + 1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1B994521-FD07-4989-B298-0AA742B5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51847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print(years, round(balance, 2))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477C6C57-A1D3-45F6-8D58-60BD0581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每轮表示一年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452D3A79-E0E9-46B1-A656-EA91FF95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余额与年份同时更新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AA43D0BD-8819-462F-9637-91B4F149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相等或超过都停止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7161AD58-F4BC-4219-BD1E-760F5306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同一个控制结构；余额按课堂假设每年乘1.20。</a:t>
            </a:r>
          </a:p>
        </p:txBody>
      </p:sp>
    </p:spTree>
    <p:extLst>
      <p:ext uri="{BB962C8B-B14F-4D97-AF65-F5344CB8AC3E}">
        <p14:creationId xmlns:p14="http://schemas.microsoft.com/office/powerpoint/2010/main" val="17045257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ACE735C2-7F70-43A9-97A2-103AE6275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144CAC0B-A946-43BD-A1CA-F436DB55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第一次达标的证据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3227AC28-1EB8-4F54-955C-81124B093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516A86D7-45DA-4D1B-A948-63711F314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9D378AE4-298A-4A98-8645-5875FA91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800C02C1-F592-4FAE-B89E-7A8D21A5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运行原模型，记录年数与达标余额。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228A371B-A4F2-4A63-9577-0421D4EB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AE5639C8-36B7-4198-8801-20137F74F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用for分别核对第12年、第13年的余额。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E893C500-2B65-4A77-9D7A-A024FBBA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35F7E47D-1670-440D-AEC8-9D3434CE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测试初始等于目标、超过目标两种情况。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B3D62B88-7087-4DC1-8A94-A0EC0DD6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9DD2DCB6-A4A3-437E-8C2C-E287A3880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点击程序检测，按反馈检查条件与更新。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CDDF9611-7569-4248-9ECA-82444C2BB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ac4a5ac10eab4115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0571705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DC72CB94-500D-40D1-902D-C5D6127A0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首次达标的前后证据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3B0CFF0F-3CFB-4BD6-B00C-96F45BF1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D2AB7345-F7BC-486F-B22B-7378D7BD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0E9EB-6E3B-4496-AB98-43EE1309617C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619500"/>
                <a:gridCol w="3333750"/>
                <a:gridCol w="3810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核对状态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与10000元比较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第12年末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8,916.10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小于目标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第13年末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10,699.32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已经超过目标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初始就是10000元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已经达标：0年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初始为12000元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已经达标：0年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E82A49A7-5DEA-4C00-B160-50784DBED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单调增长前提下：前一年未达标，本年已达标，才是首次。</a:t>
            </a:r>
          </a:p>
        </p:txBody>
      </p:sp>
    </p:spTree>
    <p:extLst>
      <p:ext uri="{BB962C8B-B14F-4D97-AF65-F5344CB8AC3E}">
        <p14:creationId xmlns:p14="http://schemas.microsoft.com/office/powerpoint/2010/main" val="3313980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DFB8C69C-CF8C-43E7-8C20-3CDBF22D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迁移：每周存款模型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37D7DEB4-7BFF-474F-9340-0B08F5CB0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99445E60-4577-4114-B6AD-718BF18A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F3D45EA4-9942-4287-A5FB-BD6CD6D7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0元起，每周存50元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215B1CDD-8A9C-43CF-86DA-FACC57614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目标600元与650元，各需多少周？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6AA2C5DD-E5E8-401E-96B9-0A121862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先记录达标前一周，再记录达标周。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CC49E7C9-B8CE-4146-8B4D-3554ECC0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拓展：最多100轮，未达标时给出提示。</a:t>
            </a:r>
          </a:p>
        </p:txBody>
      </p:sp>
    </p:spTree>
    <p:extLst>
      <p:ext uri="{BB962C8B-B14F-4D97-AF65-F5344CB8AC3E}">
        <p14:creationId xmlns:p14="http://schemas.microsoft.com/office/powerpoint/2010/main" val="5470318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C11B059D-4743-42D8-BE63-C560E061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while的三个检查点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CDFEEBD5-3122-4187-9AE8-A66CDD8A2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A75E8374-A32C-43A6-A303-9B5CCA01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26FA3C39-F8CB-4104-91EE-F56F5FEA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别人给你一段循环，你怎样先审读？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5E35239E-3950-4BE7-AFB9-1C15D670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初值：是不是还没有发生一次更新？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292F43CB-C464-4306-99CC-DFE4218C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条件：写的是继续还是停止？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0A845AF8-9C53-4D33-8D55-3423268F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更新：条件会变化吗，计数同步吗？</a:t>
            </a:r>
          </a:p>
        </p:txBody>
      </p:sp>
    </p:spTree>
    <p:extLst>
      <p:ext uri="{BB962C8B-B14F-4D97-AF65-F5344CB8AC3E}">
        <p14:creationId xmlns:p14="http://schemas.microsoft.com/office/powerpoint/2010/main" val="10041538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3DF1E044-543A-4DD5-8710-8F87988F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4744D98B-9539-4198-9259-B8B07AC8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979E55F3-1685-4F14-A911-284D9264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B215B2BD-4682-4B69-8284-C2A79EEEB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C73F5877-D019-4BC3-8ECF-66CC562B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3DB72A73-0021-4AF3-BDD9-E5C27383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独立完成第10课三道知识题。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453E2473-49B5-433B-9283-39344D27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EA018AC0-9CCC-417D-AED3-6D46CD60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提交后解释一处更新或边界错误。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D2CDA22C-A7B8-4601-9DB8-0C0EF11E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E16B1BFB-8045-4BEA-9247-8CDBDAA8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按实际完成情况勾选迁移自评。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7264BCEB-9D75-4E4E-B9C7-7600B07B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D203D6BA-38F9-443E-B4D9-C39932B5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保留第12年与第13年的对照证据。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9BE7B4DA-9A19-4EA5-9DBD-8B11C7C2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079a093b7584180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7431540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9829807E-C1AF-47CD-91DF-405A162D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终止条件与边界证据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8A4FCFC8-F7C8-4857-8CA4-99D493B9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BB2AC57A-F548-4EB5-9317-BE52141C8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EA326382-1757-4CF1-8C83-59CC909B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继续条件、余额更新、计数更新缺一不可。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1A0991C2-A86B-4D0F-9BB8-04F604BF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首次达标要同时检查停止前与停止后。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ACF7EE8D-9CF8-4018-B3C8-242B1C62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原模型13年；起点已经达标则为0年。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5EFE30A8-E807-4623-924E-E0C7097F3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64f059825ab6436f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0149855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2026-10-13T08:25:52.8100000Z</dcterms:created>
  <dcterms:modified xsi:type="dcterms:W3CDTF">2026-10-13T08:25:52.8100000Z</dcterms:modified>
</coreProperties>
</file>