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3daafda9624cd0" /><Relationship Type="http://schemas.openxmlformats.org/officeDocument/2006/relationships/extended-properties" Target="/docProps/app.xml" Id="R38514db998364acb" /><Relationship Type="http://schemas.openxmlformats.org/officeDocument/2006/relationships/officeDocument" Target="/ppt/presentation.xml" Id="R5af93e7bbe6d40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0b443adb0640ec"/>
  </p:sldMasterIdLst>
  <p:notesMasterIdLst>
    <p:notesMasterId xmlns:r="http://schemas.openxmlformats.org/officeDocument/2006/relationships" r:id="R1a902a1181ad4754"/>
  </p:notesMasterIdLst>
  <p:sldIdLst>
    <p:sldId xmlns:r="http://schemas.openxmlformats.org/officeDocument/2006/relationships" id="256" r:id="R8581ae495ddb4912"/>
    <p:sldId xmlns:r="http://schemas.openxmlformats.org/officeDocument/2006/relationships" id="257" r:id="Rc5556e6fabed4ffe"/>
    <p:sldId xmlns:r="http://schemas.openxmlformats.org/officeDocument/2006/relationships" id="258" r:id="R2a3a9c267ae34653"/>
    <p:sldId xmlns:r="http://schemas.openxmlformats.org/officeDocument/2006/relationships" id="259" r:id="Re2046cdce85648a4"/>
    <p:sldId xmlns:r="http://schemas.openxmlformats.org/officeDocument/2006/relationships" id="260" r:id="R20e54127be3841b8"/>
    <p:sldId xmlns:r="http://schemas.openxmlformats.org/officeDocument/2006/relationships" id="261" r:id="R38fef818f3a04622"/>
    <p:sldId xmlns:r="http://schemas.openxmlformats.org/officeDocument/2006/relationships" id="262" r:id="R0e8ce75990ef4c9e"/>
    <p:sldId xmlns:r="http://schemas.openxmlformats.org/officeDocument/2006/relationships" id="263" r:id="R46440273bbd04aa7"/>
    <p:sldId xmlns:r="http://schemas.openxmlformats.org/officeDocument/2006/relationships" id="264" r:id="R26feb95208f24921"/>
    <p:sldId xmlns:r="http://schemas.openxmlformats.org/officeDocument/2006/relationships" id="265" r:id="R58f6c34eab35444c"/>
    <p:sldId xmlns:r="http://schemas.openxmlformats.org/officeDocument/2006/relationships" id="266" r:id="Rf93dad1219e34ceb"/>
    <p:sldId xmlns:r="http://schemas.openxmlformats.org/officeDocument/2006/relationships" id="267" r:id="Rb75ee507dd2c4f42"/>
    <p:sldId xmlns:r="http://schemas.openxmlformats.org/officeDocument/2006/relationships" id="268" r:id="R2432476a02484e5c"/>
    <p:sldId xmlns:r="http://schemas.openxmlformats.org/officeDocument/2006/relationships" id="269" r:id="R4064c1acca534d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28d1fbf3364ccd" /><Relationship Type="http://schemas.openxmlformats.org/officeDocument/2006/relationships/slideMaster" Target="/ppt/slideMasters/slideMaster1.xml" Id="R280b443adb0640ec" /><Relationship Type="http://schemas.openxmlformats.org/officeDocument/2006/relationships/notesMaster" Target="/ppt/notesMasters/notesMaster1.xml" Id="R1a902a1181ad4754" /><Relationship Type="http://schemas.openxmlformats.org/officeDocument/2006/relationships/presProps" Target="/ppt/presProps.xml" Id="Rde155afc70414212" /><Relationship Type="http://schemas.openxmlformats.org/officeDocument/2006/relationships/tableStyles" Target="/ppt/tableStyles.xml" Id="Rc19c3a93df0a45f0" /><Relationship Type="http://schemas.openxmlformats.org/officeDocument/2006/relationships/slide" Target="/ppt/slides/slide1.xml" Id="R8581ae495ddb4912" /><Relationship Type="http://schemas.openxmlformats.org/officeDocument/2006/relationships/slide" Target="/ppt/slides/slide2.xml" Id="Rc5556e6fabed4ffe" /><Relationship Type="http://schemas.openxmlformats.org/officeDocument/2006/relationships/slide" Target="/ppt/slides/slide3.xml" Id="R2a3a9c267ae34653" /><Relationship Type="http://schemas.openxmlformats.org/officeDocument/2006/relationships/slide" Target="/ppt/slides/slide4.xml" Id="Re2046cdce85648a4" /><Relationship Type="http://schemas.openxmlformats.org/officeDocument/2006/relationships/slide" Target="/ppt/slides/slide5.xml" Id="R20e54127be3841b8" /><Relationship Type="http://schemas.openxmlformats.org/officeDocument/2006/relationships/slide" Target="/ppt/slides/slide6.xml" Id="R38fef818f3a04622" /><Relationship Type="http://schemas.openxmlformats.org/officeDocument/2006/relationships/slide" Target="/ppt/slides/slide7.xml" Id="R0e8ce75990ef4c9e" /><Relationship Type="http://schemas.openxmlformats.org/officeDocument/2006/relationships/slide" Target="/ppt/slides/slide8.xml" Id="R46440273bbd04aa7" /><Relationship Type="http://schemas.openxmlformats.org/officeDocument/2006/relationships/slide" Target="/ppt/slides/slide9.xml" Id="R26feb95208f24921" /><Relationship Type="http://schemas.openxmlformats.org/officeDocument/2006/relationships/slide" Target="/ppt/slides/slide10.xml" Id="R58f6c34eab35444c" /><Relationship Type="http://schemas.openxmlformats.org/officeDocument/2006/relationships/slide" Target="/ppt/slides/slide11.xml" Id="Rf93dad1219e34ceb" /><Relationship Type="http://schemas.openxmlformats.org/officeDocument/2006/relationships/slide" Target="/ppt/slides/slide12.xml" Id="Rb75ee507dd2c4f42" /><Relationship Type="http://schemas.openxmlformats.org/officeDocument/2006/relationships/slide" Target="/ppt/slides/slide13.xml" Id="R2432476a02484e5c" /><Relationship Type="http://schemas.openxmlformats.org/officeDocument/2006/relationships/slide" Target="/ppt/slides/slide14.xml" Id="R4064c1acca534d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e7cbc8ff5448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f7cde4932f49ef" /><Relationship Type="http://schemas.openxmlformats.org/officeDocument/2006/relationships/notesMaster" Target="/ppt/notesMasters/notesMaster1.xml" Id="R54603ae775ed4d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0ea17c6caf433b" /><Relationship Type="http://schemas.openxmlformats.org/officeDocument/2006/relationships/notesMaster" Target="/ppt/notesMasters/notesMaster1.xml" Id="Rad6907a813e34ca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60529507bf48b6" /><Relationship Type="http://schemas.openxmlformats.org/officeDocument/2006/relationships/notesMaster" Target="/ppt/notesMasters/notesMaster1.xml" Id="Rdf98a9686d5a48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02832cb1c324d8e" /><Relationship Type="http://schemas.openxmlformats.org/officeDocument/2006/relationships/notesMaster" Target="/ppt/notesMasters/notesMaster1.xml" Id="R6db2f36d36474f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b9b929e8204a6f" /><Relationship Type="http://schemas.openxmlformats.org/officeDocument/2006/relationships/notesMaster" Target="/ppt/notesMasters/notesMaster1.xml" Id="R4f203038696145b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1f55d8ef544782" /><Relationship Type="http://schemas.openxmlformats.org/officeDocument/2006/relationships/notesMaster" Target="/ppt/notesMasters/notesMaster1.xml" Id="R5f83339aabdc41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bedceb553b4e8b" /><Relationship Type="http://schemas.openxmlformats.org/officeDocument/2006/relationships/notesMaster" Target="/ppt/notesMasters/notesMaster1.xml" Id="Re1c85b23d54e4e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e66bc72ca224e5c" /><Relationship Type="http://schemas.openxmlformats.org/officeDocument/2006/relationships/notesMaster" Target="/ppt/notesMasters/notesMaster1.xml" Id="R15f69fcc6b3f48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5fb1f577ff74d9c" /><Relationship Type="http://schemas.openxmlformats.org/officeDocument/2006/relationships/notesMaster" Target="/ppt/notesMasters/notesMaster1.xml" Id="R81d82f17daf9440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3ef662958a24c69" /><Relationship Type="http://schemas.openxmlformats.org/officeDocument/2006/relationships/notesMaster" Target="/ppt/notesMasters/notesMaster1.xml" Id="Raef13c7bafcc433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28ad205a7846c0" /><Relationship Type="http://schemas.openxmlformats.org/officeDocument/2006/relationships/notesMaster" Target="/ppt/notesMasters/notesMaster1.xml" Id="Re94f583f76a449f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b64e0743fb447b4" /><Relationship Type="http://schemas.openxmlformats.org/officeDocument/2006/relationships/notesMaster" Target="/ppt/notesMasters/notesMaster1.xml" Id="R2180b19c468245b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85b37ccbd3d4485" /><Relationship Type="http://schemas.openxmlformats.org/officeDocument/2006/relationships/notesMaster" Target="/ppt/notesMasters/notesMaster1.xml" Id="Rf8fda35a831c467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79fc5027e4b4ee6" /><Relationship Type="http://schemas.openxmlformats.org/officeDocument/2006/relationships/notesMaster" Target="/ppt/notesMasters/notesMaster1.xml" Id="Re28cd3de64e64f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第1页 泉州一中汉诺塔擂台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打开第12课并准备三张大小不同的纸盘，桌面标出A、B、C三根柱子。说明这是课堂设定的算法挑战，基础目标是合法搬完3盘并核对步数；进阶目标是解释任务分解。函数与递归属于选学，本课用已学循环就能算最少步数。先做小盘数，不要求生成大盘数的全部移动。</a:t>
            </a:r>
          </a:p>
          <a:p xmlns:a="http://schemas.openxmlformats.org/drawingml/2006/main">
            <a:r>
              <a:t>课堂安排：共45分钟。教师精讲，学生在网站独立操作。课前检查本人班级与座号登录，并提前加载Python运行环境。绿色下划线文字为对应课程的可点击入口。</a:t>
            </a:r>
          </a:p>
          <a:p xmlns:a="http://schemas.openxmlformats.org/drawingml/2006/main">
            <a:r>
              <a:t>本套课件承接第1课，所有插画只作教学情境示意。封面背景使用生成式插画。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第2页 汉诺塔的规则与目标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教师用实物演示一次合法和一次不合法的尝试：小盘移到空柱或更大盘上合法，抽底盘或大盘压小盘不合法。请学生用规则说明原因，暂不讨论最快步数。把盘按从小到大标为1、2、3号，后续序列用此编号。强调所谓最少步数是在始终遵守这些规则、使用三根柱子的前提下讨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第3页 3盘的合法移动序列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教师用实物按表格从上到下演示，学生逐步核查是否取的是柱顶盘、目标柱是否允许放入。1号最小，3号最大。第1至3步先将上面两盘从A搬到B；第4步将最大的3号盘从A搬到C；第5至7步再将两盘从B搬到C。请学生指出第3步后A上只剩大盘、C空着，这正是第4步合法的原因。最后确认三个盘在C上仍按大小排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第4页 n盘任务的三个阶段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请学生将三阶段与刚才3盘的7步记录对应。要把最大盘从A移到C，上面的小盘必须先移开，且C不能有比它小的盘，因此小塔先集中到B。随后搬大盘，再将小塔搬到C。每段小塔任务采用最少步数时，整套流程也达到下界，由此得到两倍上一项再加一，而不是仅凭1、3、7猜规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第5页 最少步数的递推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从0盘0步说明初值含义，再逐行计算。让学生用手指指出每个式子的两个旧步数对应哪两段小塔移动，中间的1对应哪一次大盘移动。不要只让学生快速报出下一项。核对3盘的7步时，将表格与合法操作序列连接：一方面有可达到的7步方案，另一方面三阶段给出所需下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第6页 用循环计算最少步数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把循环每一轮与上一页的一行对应。disk是当前正在推算的盘数，steps是该盘数的最少步数。解释range包含1至n，n+1不会作为盘数被计算。最后的2**n-1是核对最少步数的公式；区分一个星号的乘法与两个星号的幂。指出本程序输出总次数，还没有输出盘子具体从哪根柱子搬到哪根柱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第7页 5个小步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请学生在网站第12课“学一学”顺序完成五个小步。巡视中优先让学生指着纸盘解释规则，避免只凭数字规律选答案。代码题卡住时，让他把0、1、3等已知状态逐轮写在纸上，再补表达式。强调循环是计算最少次数的工具，递归不是本课必过要求；较快者可协助检查同桌的纸盘移动是否合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第8页 最少步数与移动序列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请学生看自己刚运行的输出，逐项检查是否包含盘号、起点、终点。如果只有盘数和最少步数，就不能称为完整搬盘方案。追问算出64盘步数是否等于真的搬完，预期明确区分计算总量和执行全部操作。递归程序可用于生成小规模序列，但属于选学；自然语言讲清三阶段同样是有效的分解解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第9页 实物操作与程序核对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先动手完成3盘，可打开“学一学”的完整讲解找到互动汉诺塔，也可直接用纸盘。教师观察有无抽底盘或大盘压小盘，并提醒多于7步也可能合法，需继续思考能否减少。之后运行网站计步程序核对1、3、7、15，保留检测使用的n和steps。结束时让学生分别交代操作记录与计算结果，避免混成同一种证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第10页 盘数与循环次数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让学生先预测n=0时的循环范围，预期没有取值，steps保持0。再检查1盘是否恰好一步，用最小情况抓住初值错误。指出循环执行n次是在逐项计算步数，而实际搬盘次数按结果增长，两者不能混淆。若学生说4盘只搬4次，请他回看程序每轮到底在更新数字还是在执行一个具体搬盘动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第11页 迁移：大盘数的总步数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迁移先用10盘核对1023步，再选看64盘的精确整数，不生成全部移动序列。若每秒移动一次、每年按365天计算，64盘约需5849.42亿年；这是按规定速度换算的数学量级。提醒Python整数可保存这个步数，除法换成年数则是近似表示。拓展重点是判断算法任务规模，不能把大数字的冲击取代三阶段解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第12页 两种递推规则的区别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口头比较前一课与本课：台阶取前两项相加，汉诺塔取上一项两倍加一。要求解释各项对应的实际任务，不只报式子。对将两种规则混用的学生，让他选一个最小例子验证。最后说明由小问题推算大问题是共同思想，但究竟保留几个旧值、怎样更新，必须由各自规则决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第13页 知识检测与自评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给学生四分钟独立完成网站知识检测，教师不带读具体答案。反馈时请学生解释两次小塔和中间一步，而不是重复“乘2加1”。自评中亲手完成合法移动必须有实际操作依据，只有程序通过不能代替这一条。对未完成7步最优方案的学生先肯定其合法操作，再把减少步数留作课后挑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第12课 泉州一中汉诺塔擂台</a:t>
            </a:r>
          </a:p>
          <a:p xmlns:a="http://schemas.openxmlformats.org/drawingml/2006/main">
            <a:r>
              <a:t>第14页 规则、分解与检验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用一分钟回顾从生活计算到算法挑战的共同方法：说明规则、先做小例子、运行程序、留下核对证据。学生可课后选一讲完善“怎样算、凭什么信”的校园数据说明卡，汇集两组测试及模型边界。本课不追加递归代码要求，愿意深入的学生只用3至5盘研究移动序列，并逐步核对合法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3c969323684bf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a76595595b4ce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8d8f9eefda45e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f94ea772eb431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b6f95eeb1940f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21341aca714f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F7AB52-543A-4E49-A01E-B1B2150FA5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C0A660D-8D36-4F76-A36C-B23DA5A886C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95997A8-886C-468E-8651-0905E70515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E70ACCD-A1ED-4F2C-9CBA-C4E1448C8A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AFDB996-27A6-4030-A2E9-C18583F6532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8ABB0A5-7098-4EB9-A55A-E7D5E27F12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C10EB36-63CF-4427-8018-A1711D44F5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21DF28C-B2A5-4B33-BAA7-0F8D5297FFC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60D919-2799-4108-A529-09976E5501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9C17CDD-E6A0-4A2F-88B1-EEC6CA2A746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4a2b4de32e4b98" /><Relationship Type="http://schemas.openxmlformats.org/officeDocument/2006/relationships/slideLayout" Target="/ppt/slideLayouts/slideLayout1.xml" Id="Ra7868a7e240f494e" /><Relationship Type="http://schemas.openxmlformats.org/officeDocument/2006/relationships/slideLayout" Target="/ppt/slideLayouts/slideLayout2.xml" Id="R81293cdab71849de" /><Relationship Type="http://schemas.openxmlformats.org/officeDocument/2006/relationships/slideLayout" Target="/ppt/slideLayouts/slideLayout3.xml" Id="Rd71639712f1c4a21" /><Relationship Type="http://schemas.openxmlformats.org/officeDocument/2006/relationships/slideLayout" Target="/ppt/slideLayouts/slideLayout4.xml" Id="R5edb5e93fef74150" /><Relationship Type="http://schemas.openxmlformats.org/officeDocument/2006/relationships/slideLayout" Target="/ppt/slideLayouts/slideLayout5.xml" Id="R2960881c2e3b460c" /><Relationship Type="http://schemas.openxmlformats.org/officeDocument/2006/relationships/slideLayout" Target="/ppt/slideLayouts/slideLayout6.xml" Id="R9ebabac19fab44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7868a7e240f494e"/>
    <p:sldLayoutId xmlns:r="http://schemas.openxmlformats.org/officeDocument/2006/relationships" id="2147483650" r:id="R81293cdab71849de"/>
    <p:sldLayoutId xmlns:r="http://schemas.openxmlformats.org/officeDocument/2006/relationships" id="2147483651" r:id="Rd71639712f1c4a21"/>
    <p:sldLayoutId xmlns:r="http://schemas.openxmlformats.org/officeDocument/2006/relationships" id="2147483652" r:id="R5edb5e93fef74150"/>
    <p:sldLayoutId xmlns:r="http://schemas.openxmlformats.org/officeDocument/2006/relationships" id="2147483653" r:id="R2960881c2e3b460c"/>
    <p:sldLayoutId xmlns:r="http://schemas.openxmlformats.org/officeDocument/2006/relationships" id="2147483654" r:id="R9ebabac19fab44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51c600460649bc" /><Relationship Type="http://schemas.openxmlformats.org/officeDocument/2006/relationships/image" Target="/ppt/media/image.png" Id="R3096aa36a1704d6a" /><Relationship Type="http://schemas.openxmlformats.org/officeDocument/2006/relationships/notesSlide" Target="/ppt/notesSlides/notesSlide1.xml" Id="Rf8d7cc774ae24b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7e907175df4eb9" /><Relationship Type="http://schemas.openxmlformats.org/officeDocument/2006/relationships/notesSlide" Target="/ppt/notesSlides/notesSlide2.xml" Id="Rbb2b59a3fe574f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cb8fe5b864499e" /><Relationship Type="http://schemas.openxmlformats.org/officeDocument/2006/relationships/notesSlide" Target="/ppt/notesSlides/notesSlide3.xml" Id="Rc9dcb66031bc48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80db030f1f4c53" /><Relationship Type="http://schemas.openxmlformats.org/officeDocument/2006/relationships/notesSlide" Target="/ppt/notesSlides/notesSlide4.xml" Id="Rfd759e2ed57847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b055c759504f61" /><Relationship Type="http://schemas.openxmlformats.org/officeDocument/2006/relationships/notesSlide" Target="/ppt/notesSlides/notesSlide5.xml" Id="R353af40791824b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fdba6f2f0c4389" /><Relationship Type="http://schemas.openxmlformats.org/officeDocument/2006/relationships/notesSlide" Target="/ppt/notesSlides/notesSlide6.xml" Id="Rda9a960e875c41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f36357ec8049ba" /><Relationship Type="http://schemas.openxmlformats.org/officeDocument/2006/relationships/hyperlink" Target="https://cysqzyz.cn/courseware/python-life-lab/#lesson=12&amp;tab=learn" TargetMode="External" Id="Ra5f80611f9c14af1" /><Relationship Type="http://schemas.openxmlformats.org/officeDocument/2006/relationships/notesSlide" Target="/ppt/notesSlides/notesSlide7.xml" Id="R20d6bc33914d418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e04a945cae4b27" /><Relationship Type="http://schemas.openxmlformats.org/officeDocument/2006/relationships/notesSlide" Target="/ppt/notesSlides/notesSlide8.xml" Id="Raec94bd9eb95433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165f391a9e4daf" /><Relationship Type="http://schemas.openxmlformats.org/officeDocument/2006/relationships/hyperlink" Target="https://cysqzyz.cn/courseware/python-life-lab/#lesson=12&amp;tab=practice" TargetMode="External" Id="Rd650e06bdbd24c88" /><Relationship Type="http://schemas.openxmlformats.org/officeDocument/2006/relationships/notesSlide" Target="/ppt/notesSlides/notesSlide9.xml" Id="R99de70709d9c49b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3e39c5792443f6" /><Relationship Type="http://schemas.openxmlformats.org/officeDocument/2006/relationships/notesSlide" Target="/ppt/notesSlides/notesSlide10.xml" Id="Ra70713b27186419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86bb5bbd704324" /><Relationship Type="http://schemas.openxmlformats.org/officeDocument/2006/relationships/notesSlide" Target="/ppt/notesSlides/notesSlide11.xml" Id="R252686fb110c441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0794aa6cab465e" /><Relationship Type="http://schemas.openxmlformats.org/officeDocument/2006/relationships/notesSlide" Target="/ppt/notesSlides/notesSlide12.xml" Id="R10b6f6fb683a4b1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501bd752494149" /><Relationship Type="http://schemas.openxmlformats.org/officeDocument/2006/relationships/hyperlink" Target="https://cysqzyz.cn/courseware/python-life-lab/#lesson=12&amp;tab=quiz" TargetMode="External" Id="R9055d455c2a94101" /><Relationship Type="http://schemas.openxmlformats.org/officeDocument/2006/relationships/notesSlide" Target="/ppt/notesSlides/notesSlide13.xml" Id="Rcc264ac57e84471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3281f456934711" /><Relationship Type="http://schemas.openxmlformats.org/officeDocument/2006/relationships/hyperlink" Target="https://cysqzyz.cn/courseware/python-life-lab/#lesson=12&amp;tab=quiz" TargetMode="External" Id="Rcef99ddc89a64550" /><Relationship Type="http://schemas.openxmlformats.org/officeDocument/2006/relationships/notesSlide" Target="/ppt/notesSlides/notesSlide14.xml" Id="Rbb5121d4b8184d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DBFE88-E495-4EAE-8C0D-E088D81A55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96aa36a1704d6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8E547699-1BD9-4565-96A4-B201D7EDC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12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620B6AF6-7D11-4AE7-BBF9-858E0EE84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泉州一中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汉诺塔擂台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71F71F8F-5E38-4B94-95E1-AC5188378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算法挑战、三阶段分解、最少步数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1259D8C3-BD20-4E01-9459-2F957C061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880659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CFD5455D-9947-460C-9B70-5C42EE644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汉诺塔的规则与目标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04376170-373E-4C85-A180-D03180BA6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6BB6E7B6-2348-497F-9FF5-4B797BFD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C76A78C9-0422-40E8-BAB3-5DB4889E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把整座小塔从A搬到C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BB45381C-9490-494C-B4B3-72B3E319A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三根柱子；每次只取最上面的一个盘。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EC28E330-795A-47CF-AD56-C5C4D4E06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小盘可以放在大盘上，大盘不能压小盘。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8BE4B8AA-F733-445B-91E4-CA0FE6382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全部盘都到C，且仍按大小顺序叠放。</a:t>
            </a:r>
          </a:p>
        </p:txBody>
      </p:sp>
    </p:spTree>
    <p:extLst>
      <p:ext uri="{BB962C8B-B14F-4D97-AF65-F5344CB8AC3E}">
        <p14:creationId xmlns:p14="http://schemas.microsoft.com/office/powerpoint/2010/main" val="21076243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3-0">
            <a:extLst xmlns:a="http://schemas.openxmlformats.org/drawingml/2006/main">
              <a:ext uri="{FF2B5EF4-FFF2-40B4-BE49-F238E27FC236}">
                <a16:creationId xmlns:a16="http://schemas.microsoft.com/office/drawing/2014/main" id="{EF089369-CF67-4A02-A39F-B02D25A88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3盘的合法移动序列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38437B9F-1EDD-4F7E-8A55-B32C3C74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1D0AFF0D-4233-4D33-B680-F1B3824E8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504B1-0CC6-4AB6-8A16-4EFAC8FADA75}"/>
              </a:ext>
            </a:extLst>
          </p:cNvPr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10763250" cy="3810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1619250"/>
                <a:gridCol w="3810000"/>
                <a:gridCol w="2667000"/>
                <a:gridCol w="2667000"/>
              </a:tblGrid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7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步骤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7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移动的盘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7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从哪里取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7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放到哪里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B柱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B柱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3号盘（最大）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B柱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B柱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7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3-3">
            <a:extLst xmlns:a="http://schemas.openxmlformats.org/drawingml/2006/main">
              <a:ext uri="{FF2B5EF4-FFF2-40B4-BE49-F238E27FC236}">
                <a16:creationId xmlns:a16="http://schemas.microsoft.com/office/drawing/2014/main" id="{376C280B-2337-42B1-9E46-242AC55E0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1号盘最小，3号盘最大；第4步只移动最大盘。</a:t>
            </a:r>
          </a:p>
        </p:txBody>
      </p:sp>
    </p:spTree>
    <p:extLst>
      <p:ext uri="{BB962C8B-B14F-4D97-AF65-F5344CB8AC3E}">
        <p14:creationId xmlns:p14="http://schemas.microsoft.com/office/powerpoint/2010/main" val="5899052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4-0">
            <a:extLst xmlns:a="http://schemas.openxmlformats.org/drawingml/2006/main">
              <a:ext uri="{FF2B5EF4-FFF2-40B4-BE49-F238E27FC236}">
                <a16:creationId xmlns:a16="http://schemas.microsoft.com/office/drawing/2014/main" id="{47569857-468D-4034-AA81-EA1D93F9C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n盘任务的三个阶段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94482DB9-78F3-4F75-AF6C-1DF24852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8F4A7A5E-A42E-48D8-BC75-F15A2975D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EF2B4672-1347-4F75-BBDE-FEE3CF22A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两次小塔任务 ＋ 一次大盘移动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F216CFEF-7E68-4B8A-8760-EEB824F30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先把上面n−1个小盘：A → B。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F5493FBA-FE63-465B-91F7-6B7A2549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再把最大的一个盘：A → C。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4103137C-599D-4B66-AD15-15E57FD5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最后把n−1个小盘：B → C。</a:t>
            </a:r>
          </a:p>
        </p:txBody>
      </p:sp>
    </p:spTree>
    <p:extLst>
      <p:ext uri="{BB962C8B-B14F-4D97-AF65-F5344CB8AC3E}">
        <p14:creationId xmlns:p14="http://schemas.microsoft.com/office/powerpoint/2010/main" val="5770150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A7D6E733-7B12-42AB-A224-EE246A01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最少步数的递推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94C4967C-92F5-441C-AA68-1E504EBD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46E8FC11-E91B-40BB-A0E5-F13E7CDD4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D99F90-AFD5-4E77-B1DF-B83BEA73964B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6195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90750"/>
                <a:gridCol w="5524500"/>
                <a:gridCol w="3048000"/>
              </a:tblGrid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盘数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两次小塔＋大盘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最少步数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没有盘需要移动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 × 0 + 1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 × 1 + 1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 × 3 + 1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 × 7 + 1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D61E7CF3-ED9B-4FB9-BE2C-723AF4960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每增加一个盘：新步数 = 2 × 旧步数 + 1。</a:t>
            </a:r>
          </a:p>
        </p:txBody>
      </p:sp>
    </p:spTree>
    <p:extLst>
      <p:ext uri="{BB962C8B-B14F-4D97-AF65-F5344CB8AC3E}">
        <p14:creationId xmlns:p14="http://schemas.microsoft.com/office/powerpoint/2010/main" val="13543049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6-0">
            <a:extLst xmlns:a="http://schemas.openxmlformats.org/drawingml/2006/main">
              <a:ext uri="{FF2B5EF4-FFF2-40B4-BE49-F238E27FC236}">
                <a16:creationId xmlns:a16="http://schemas.microsoft.com/office/drawing/2014/main" id="{43C5927E-41F5-458E-A04D-0A5B08E0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用循环计算最少步数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A8064562-06C4-470A-9B35-00885F5F7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BF7F0D8B-8F66-4D52-8F4E-BE4049DC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BA30E3CC-075B-44C6-BF92-C7149A29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n = 4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00D81BDC-4250-4EE6-B516-4FFA98EB8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steps = 0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DCD52202-AD0B-4EDF-A84E-C36B9102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disk in range(1, n + 1):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7C72B9AB-BD84-4A2D-B331-13529A95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steps = 2 * steps + 1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655650DA-FD4E-4BF0-87BC-D1A009419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print(disk, steps)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3F76CE9F-D74E-4739-990B-09FFFA329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print(2 ** n - 1)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F5710AAA-83A8-4A79-AB53-507438B9C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steps从0盘的0步起算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05828E6D-99B8-418B-8B9D-AF478089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每轮增加一个盘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DC7341CD-297F-488E-8608-69BB742B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**表示幂，不是乘法</a:t>
            </a:r>
          </a:p>
        </p:txBody>
      </p:sp>
      <p:sp>
        <p:nvSpPr>
          <p:cNvPr id="13" name="text-6-12">
            <a:extLst xmlns:a="http://schemas.openxmlformats.org/drawingml/2006/main">
              <a:ext uri="{FF2B5EF4-FFF2-40B4-BE49-F238E27FC236}">
                <a16:creationId xmlns:a16="http://schemas.microsoft.com/office/drawing/2014/main" id="{FE72982B-E708-46FC-9C50-B7AA3C08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依次输出1 1、2 3、3 7、4 15；最后用公式核对15。</a:t>
            </a:r>
          </a:p>
        </p:txBody>
      </p:sp>
    </p:spTree>
    <p:extLst>
      <p:ext uri="{BB962C8B-B14F-4D97-AF65-F5344CB8AC3E}">
        <p14:creationId xmlns:p14="http://schemas.microsoft.com/office/powerpoint/2010/main" val="13805220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7-0">
            <a:extLst xmlns:a="http://schemas.openxmlformats.org/drawingml/2006/main">
              <a:ext uri="{FF2B5EF4-FFF2-40B4-BE49-F238E27FC236}">
                <a16:creationId xmlns:a16="http://schemas.microsoft.com/office/drawing/2014/main" id="{CD386FC2-59AC-4517-8551-F1DD8DA4B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56747CDB-8D18-49DD-995C-2BC706B5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D1E62BB5-0D8A-4EAF-A69C-0233FF573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A95BCB3E-9839-4D64-9672-A3C17EFA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C677C500-66BF-429B-A3D4-8DFC9856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6FE53F61-B237-45DF-A755-E22AEBF5E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算法擂台先守规则：判断合法移动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E690DE30-33CC-41A8-ABE2-678DBAF4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01036E6A-4976-4BF2-B36D-415C1217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大盘还要搬一步：解释式中的1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BF977CE6-A04E-465B-A793-5F59B7F0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AA17D111-5536-46ED-8E28-3011C988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步数不等于方案：说清计算成果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BF73D4B7-E27A-417E-B42C-86E9EE48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2C14116E-2EF8-4246-A223-E89485F60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从一盘推到两盘：补全更新式</a:t>
            </a:r>
          </a:p>
        </p:txBody>
      </p:sp>
      <p:sp>
        <p:nvSpPr>
          <p:cNvPr id="13" name="text-7-12">
            <a:extLst xmlns:a="http://schemas.openxmlformats.org/drawingml/2006/main">
              <a:ext uri="{FF2B5EF4-FFF2-40B4-BE49-F238E27FC236}">
                <a16:creationId xmlns:a16="http://schemas.microsoft.com/office/drawing/2014/main" id="{1D119737-9AB8-4D71-A280-DDC969886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7-13">
            <a:extLst xmlns:a="http://schemas.openxmlformats.org/drawingml/2006/main">
              <a:ext uri="{FF2B5EF4-FFF2-40B4-BE49-F238E27FC236}">
                <a16:creationId xmlns:a16="http://schemas.microsoft.com/office/drawing/2014/main" id="{DABA2E5D-6F29-4765-9285-68651612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循环推到三盘：重复同一规则</a:t>
            </a:r>
          </a:p>
        </p:txBody>
      </p:sp>
      <p:sp>
        <p:nvSpPr>
          <p:cNvPr id="15" name="text-7-14">
            <a:extLst xmlns:a="http://schemas.openxmlformats.org/drawingml/2006/main">
              <a:ext uri="{FF2B5EF4-FFF2-40B4-BE49-F238E27FC236}">
                <a16:creationId xmlns:a16="http://schemas.microsoft.com/office/drawing/2014/main" id="{BD893ACE-C561-4BEA-9E1A-F692C7036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a5f80611f9c14af1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989040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8-0">
            <a:extLst xmlns:a="http://schemas.openxmlformats.org/drawingml/2006/main">
              <a:ext uri="{FF2B5EF4-FFF2-40B4-BE49-F238E27FC236}">
                <a16:creationId xmlns:a16="http://schemas.microsoft.com/office/drawing/2014/main" id="{48320D41-EB55-4DD4-8836-21E4AC058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最少步数与移动序列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FEC7E43F-C360-4127-B92F-B7EFFB36E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68EDDD6C-9DBE-4484-8862-E7F94FC7E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7B9391FD-7BFF-4C35-BA4F-D26B35D7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计步程序提供的信息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E4AEE9B8-156A-4940-B98D-0B820E13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移动方案需要的信息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8AB94A7C-9A09-4777-BA7D-3DDE98218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某个盘数至少需要多少次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7DBEE299-8B7A-4540-A101-53AE68166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可用循环或2**n−1核对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BD504147-6988-4B14-9372-6DC7F60AF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适合估计大问题的规模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BFC4171D-6266-443E-BDF6-8A02AB2F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每一步移动哪一个盘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5F4983CC-99F2-4183-BE49-4AD2019D3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从哪根柱子移到哪根柱子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58D8C837-D436-46E3-8AA7-0D4A647B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逐步核对合法性和最终位置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B2B547D5-C9C2-4B60-BDDE-CD3927F8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给成果起准确的名字：“最少步数计算”或“合法移动记录”。</a:t>
            </a:r>
          </a:p>
        </p:txBody>
      </p:sp>
    </p:spTree>
    <p:extLst>
      <p:ext uri="{BB962C8B-B14F-4D97-AF65-F5344CB8AC3E}">
        <p14:creationId xmlns:p14="http://schemas.microsoft.com/office/powerpoint/2010/main" val="17018891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3D078ECE-BC32-4BD8-A71D-AC9F1E5D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4784D11C-0514-4095-B269-F7A7D98BA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实物操作与程序核对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FACB81B1-CF3A-41EC-BC9D-CE504147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86510D32-375E-4C11-9DFA-82F9CC9D6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4560507A-029A-4A44-A91B-8FC5E21B1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0370169E-6BDE-41D6-A1D0-80A47D017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用纸盘或网页互动完成3盘合法移动。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D807F8A7-F078-4101-ACFA-FAA8903FB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A5CB9BE1-3664-4675-9789-E6D06DAA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逐步记录盘号、起点、终点和总次数。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30805446-9D22-458C-A007-96571A47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C3EF951D-D913-4547-A96E-BFE2154E2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在“改一改”核对1至4盘的最少步数。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7919547D-1861-4343-B51E-C80789843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9972FB83-AB7D-49E4-9A8C-730B3EDE2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点击程序检测，用三阶段解释更新式。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01DBC2DD-D091-400B-B099-E876C1FFE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d650e06bdbd24c88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40575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920BE1EC-9E93-4917-9E08-25BDB32F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盘数与循环次数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61997BF3-EB54-48DB-BD46-63883B2B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EB4DDB8A-E62F-4335-B18A-B045BB7D2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8AFFAD-1F8A-4EBB-8CB5-A3B0B87F7495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857500"/>
                <a:gridCol w="3810000"/>
                <a:gridCol w="40957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盘数n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循环执行次数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最少步数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2176D394-C98C-40C5-87CA-4121ABC3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无盘时无需搬；不能把steps的初值误设成1。</a:t>
            </a:r>
          </a:p>
        </p:txBody>
      </p:sp>
    </p:spTree>
    <p:extLst>
      <p:ext uri="{BB962C8B-B14F-4D97-AF65-F5344CB8AC3E}">
        <p14:creationId xmlns:p14="http://schemas.microsoft.com/office/powerpoint/2010/main" val="9242318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9724CC92-AEC4-4F09-83A5-B9BFB296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迁移：大盘数的总步数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728C4B65-0865-4713-8A25-AFE21B8D6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F429F41A-0E3C-4DB3-BD01-E1E152E37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3BF528ED-8625-44BA-952B-0F50394B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10盘 → 1,023步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E854B0A8-C2DE-41ED-85C1-DCD46C41B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把n改为10，核对循环与公式结果。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2A25BC1D-8721-4FAD-8A4C-5DAECDBEB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64盘：18,446,744,073,709,551,615步。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08FDB5A7-4996-4C86-AAF1-8E1DA828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估算时间前，先写明每步耗时的假设。</a:t>
            </a:r>
          </a:p>
        </p:txBody>
      </p:sp>
    </p:spTree>
    <p:extLst>
      <p:ext uri="{BB962C8B-B14F-4D97-AF65-F5344CB8AC3E}">
        <p14:creationId xmlns:p14="http://schemas.microsoft.com/office/powerpoint/2010/main" val="15693380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2B89ED8A-8028-4692-A171-54A80D991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两种递推规则的区别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85478F21-854B-4BD7-A464-19F85D73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34A5CE14-4118-4287-8E3F-878326FE4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8FE14027-7236-47B1-8558-E5A0E676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台阶与汉诺塔，能互换更新式吗？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5189C02D-9B3E-4E65-9722-4DE4B527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台阶按最后一步分成两个不同来源。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3B607041-552B-4503-B8A9-91E17DECA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汉诺塔有两次同规模小塔和一次大盘。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2DAE3C28-8061-4925-918E-30C5E88C4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请用任务结构解释，不能只背公式。</a:t>
            </a:r>
          </a:p>
        </p:txBody>
      </p:sp>
    </p:spTree>
    <p:extLst>
      <p:ext uri="{BB962C8B-B14F-4D97-AF65-F5344CB8AC3E}">
        <p14:creationId xmlns:p14="http://schemas.microsoft.com/office/powerpoint/2010/main" val="21322874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21757A94-8B7F-4C8E-BEF4-FA3C219C5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FEDBB17E-3F5D-450D-AA55-2250C2F0D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B3C89361-071D-4F08-B2C2-AA8B2DC7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7B029C88-380F-4400-8D54-C90791FAD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351C55FA-4679-42EE-8946-BE81D9749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63C1FE53-9B7C-474E-BB5A-812139DB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独立完成第12课三道知识题。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0B76A8DF-F07A-463B-8823-8460E504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A858248C-D0E3-4453-AB8A-291294C16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提交后用小盘或逐轮记录订正。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A322D40E-2A2D-422E-A7F4-9F448F4B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71AF556D-B328-470E-B245-C24AE2556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按实际完成情况勾选迁移自评。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C5FE156A-12B0-467C-9BEA-D04CBE98F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318AA890-0DFC-4D73-ACD7-03CD857F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保留3盘操作记录与最少步数表。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FC837CE6-633A-43EF-AE82-85531B937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9055d455c2a94101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1693662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D71A3EE0-423E-4FBD-BE47-D4841AF2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规则、分解与检验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8675A735-E469-489C-9E19-C747D887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55455A10-1B7E-4485-8384-584A8D3C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7A8359BA-910F-4E8F-9F78-B07867D6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小盘移开 → 大盘移动 → 小盘归位。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5647CF8E-F1C0-427D-A8E4-E7F3778C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最少步数 = 2 × 旧步数 + 1。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EEEF3D33-51D8-4A44-829E-A1E67A46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计步结果与合法移动记录分别保存。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2A056E65-AA54-45D0-92D4-B7B4FF755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cef99ddc89a64550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6139546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2026-10-13T08:36:59.9070000Z</dcterms:created>
  <dcterms:modified xsi:type="dcterms:W3CDTF">2026-10-13T08:36:59.9070000Z</dcterms:modified>
</coreProperties>
</file>