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1f5c9f6b65a4ee3" /><Relationship Type="http://schemas.openxmlformats.org/officeDocument/2006/relationships/extended-properties" Target="/docProps/app.xml" Id="R3d5251e94fe543df" /><Relationship Type="http://schemas.openxmlformats.org/officeDocument/2006/relationships/officeDocument" Target="/ppt/presentation.xml" Id="Re17d266120e0438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0a0e3589c64a9d"/>
  </p:sldMasterIdLst>
  <p:notesMasterIdLst>
    <p:notesMasterId xmlns:r="http://schemas.openxmlformats.org/officeDocument/2006/relationships" r:id="R0c991939233d4a0b"/>
  </p:notesMasterIdLst>
  <p:sldIdLst>
    <p:sldId xmlns:r="http://schemas.openxmlformats.org/officeDocument/2006/relationships" id="256" r:id="Rbb789c73083c40bd"/>
    <p:sldId xmlns:r="http://schemas.openxmlformats.org/officeDocument/2006/relationships" id="257" r:id="R05ec0a61015d49cd"/>
    <p:sldId xmlns:r="http://schemas.openxmlformats.org/officeDocument/2006/relationships" id="258" r:id="Re9579a68764a4219"/>
    <p:sldId xmlns:r="http://schemas.openxmlformats.org/officeDocument/2006/relationships" id="259" r:id="R04bedf3fae4345dc"/>
    <p:sldId xmlns:r="http://schemas.openxmlformats.org/officeDocument/2006/relationships" id="260" r:id="R586eecb253ba406b"/>
    <p:sldId xmlns:r="http://schemas.openxmlformats.org/officeDocument/2006/relationships" id="261" r:id="R960d975821d541a8"/>
    <p:sldId xmlns:r="http://schemas.openxmlformats.org/officeDocument/2006/relationships" id="262" r:id="Rcddb6bfbba374dd2"/>
    <p:sldId xmlns:r="http://schemas.openxmlformats.org/officeDocument/2006/relationships" id="263" r:id="R9046e36d7ae848f0"/>
    <p:sldId xmlns:r="http://schemas.openxmlformats.org/officeDocument/2006/relationships" id="264" r:id="R975f26a7ae164699"/>
    <p:sldId xmlns:r="http://schemas.openxmlformats.org/officeDocument/2006/relationships" id="265" r:id="R825ce4d3d778420e"/>
    <p:sldId xmlns:r="http://schemas.openxmlformats.org/officeDocument/2006/relationships" id="266" r:id="R74d4c80896df4123"/>
    <p:sldId xmlns:r="http://schemas.openxmlformats.org/officeDocument/2006/relationships" id="267" r:id="R42e467871c494301"/>
    <p:sldId xmlns:r="http://schemas.openxmlformats.org/officeDocument/2006/relationships" id="268" r:id="Rd930306c40ae4dab"/>
    <p:sldId xmlns:r="http://schemas.openxmlformats.org/officeDocument/2006/relationships" id="269" r:id="R2e1dcfe54228468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178f3498e784622" /><Relationship Type="http://schemas.openxmlformats.org/officeDocument/2006/relationships/slideMaster" Target="/ppt/slideMasters/slideMaster1.xml" Id="R910a0e3589c64a9d" /><Relationship Type="http://schemas.openxmlformats.org/officeDocument/2006/relationships/notesMaster" Target="/ppt/notesMasters/notesMaster1.xml" Id="R0c991939233d4a0b" /><Relationship Type="http://schemas.openxmlformats.org/officeDocument/2006/relationships/presProps" Target="/ppt/presProps.xml" Id="Rd4311ffcae054bac" /><Relationship Type="http://schemas.openxmlformats.org/officeDocument/2006/relationships/tableStyles" Target="/ppt/tableStyles.xml" Id="R32caa1839bfc4c61" /><Relationship Type="http://schemas.openxmlformats.org/officeDocument/2006/relationships/slide" Target="/ppt/slides/slide1.xml" Id="Rbb789c73083c40bd" /><Relationship Type="http://schemas.openxmlformats.org/officeDocument/2006/relationships/slide" Target="/ppt/slides/slide2.xml" Id="R05ec0a61015d49cd" /><Relationship Type="http://schemas.openxmlformats.org/officeDocument/2006/relationships/slide" Target="/ppt/slides/slide3.xml" Id="Re9579a68764a4219" /><Relationship Type="http://schemas.openxmlformats.org/officeDocument/2006/relationships/slide" Target="/ppt/slides/slide4.xml" Id="R04bedf3fae4345dc" /><Relationship Type="http://schemas.openxmlformats.org/officeDocument/2006/relationships/slide" Target="/ppt/slides/slide5.xml" Id="R586eecb253ba406b" /><Relationship Type="http://schemas.openxmlformats.org/officeDocument/2006/relationships/slide" Target="/ppt/slides/slide6.xml" Id="R960d975821d541a8" /><Relationship Type="http://schemas.openxmlformats.org/officeDocument/2006/relationships/slide" Target="/ppt/slides/slide7.xml" Id="Rcddb6bfbba374dd2" /><Relationship Type="http://schemas.openxmlformats.org/officeDocument/2006/relationships/slide" Target="/ppt/slides/slide8.xml" Id="R9046e36d7ae848f0" /><Relationship Type="http://schemas.openxmlformats.org/officeDocument/2006/relationships/slide" Target="/ppt/slides/slide9.xml" Id="R975f26a7ae164699" /><Relationship Type="http://schemas.openxmlformats.org/officeDocument/2006/relationships/slide" Target="/ppt/slides/slide10.xml" Id="R825ce4d3d778420e" /><Relationship Type="http://schemas.openxmlformats.org/officeDocument/2006/relationships/slide" Target="/ppt/slides/slide11.xml" Id="R74d4c80896df4123" /><Relationship Type="http://schemas.openxmlformats.org/officeDocument/2006/relationships/slide" Target="/ppt/slides/slide12.xml" Id="R42e467871c494301" /><Relationship Type="http://schemas.openxmlformats.org/officeDocument/2006/relationships/slide" Target="/ppt/slides/slide13.xml" Id="Rd930306c40ae4dab" /><Relationship Type="http://schemas.openxmlformats.org/officeDocument/2006/relationships/slide" Target="/ppt/slides/slide14.xml" Id="R2e1dcfe54228468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fb32a47ce9f400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df559dac82646e5" /><Relationship Type="http://schemas.openxmlformats.org/officeDocument/2006/relationships/notesMaster" Target="/ppt/notesMasters/notesMaster1.xml" Id="R2eac471a4c2f40f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77bcddc55c479c" /><Relationship Type="http://schemas.openxmlformats.org/officeDocument/2006/relationships/notesMaster" Target="/ppt/notesMasters/notesMaster1.xml" Id="Rd32a422fbd5c4a5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27c0c957854411e" /><Relationship Type="http://schemas.openxmlformats.org/officeDocument/2006/relationships/notesMaster" Target="/ppt/notesMasters/notesMaster1.xml" Id="R0b12dcde5d34434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f051f7290b44e7b" /><Relationship Type="http://schemas.openxmlformats.org/officeDocument/2006/relationships/notesMaster" Target="/ppt/notesMasters/notesMaster1.xml" Id="R70c01d7c18b543e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3b83b85f6fd4c0d" /><Relationship Type="http://schemas.openxmlformats.org/officeDocument/2006/relationships/notesMaster" Target="/ppt/notesMasters/notesMaster1.xml" Id="R688cae07aee146c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1684fb0f2a44eb2" /><Relationship Type="http://schemas.openxmlformats.org/officeDocument/2006/relationships/notesMaster" Target="/ppt/notesMasters/notesMaster1.xml" Id="R737ccd23713c47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b6cba69b7c14a3e" /><Relationship Type="http://schemas.openxmlformats.org/officeDocument/2006/relationships/notesMaster" Target="/ppt/notesMasters/notesMaster1.xml" Id="R1da5551282634c5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ccd3c491d14c0d" /><Relationship Type="http://schemas.openxmlformats.org/officeDocument/2006/relationships/notesMaster" Target="/ppt/notesMasters/notesMaster1.xml" Id="R11a1cc9e62d54c3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97d690c9ec94bf0" /><Relationship Type="http://schemas.openxmlformats.org/officeDocument/2006/relationships/notesMaster" Target="/ppt/notesMasters/notesMaster1.xml" Id="R9d5b10c2504846c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2c8e8383b5f4fa4" /><Relationship Type="http://schemas.openxmlformats.org/officeDocument/2006/relationships/notesMaster" Target="/ppt/notesMasters/notesMaster1.xml" Id="Rd0c12624bee8486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a5cbfb1337c4d61" /><Relationship Type="http://schemas.openxmlformats.org/officeDocument/2006/relationships/notesMaster" Target="/ppt/notesMasters/notesMaster1.xml" Id="R6326c3e96c16485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b71585bcff04a77" /><Relationship Type="http://schemas.openxmlformats.org/officeDocument/2006/relationships/notesMaster" Target="/ppt/notesMasters/notesMaster1.xml" Id="Re1cfc36c3162469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87d15907b1c436b" /><Relationship Type="http://schemas.openxmlformats.org/officeDocument/2006/relationships/notesMaster" Target="/ppt/notesMasters/notesMaster1.xml" Id="Rf3bd20e6ed474b1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8ea0a343e4849d1" /><Relationship Type="http://schemas.openxmlformats.org/officeDocument/2006/relationships/notesMaster" Target="/ppt/notesMasters/notesMaster1.xml" Id="R995eb0d29b59462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第4课 西街小店优惠</a:t>
            </a:r>
          </a:p>
          <a:p>
            <a:r>
              <a:rPr lang="zh-CN"/>
              <a:t>第1页 西街小店优惠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开场：一家模拟文创体验小店希望程序根据年龄自动选票价。先让学生说说生活中按条件做决定的例子，再说明本课处理的是明确、已给定的规则。所有价格与年龄档位均为课堂设定，不代表实际商家政策。今天要学会把范围写清楚、把程序读清楚，并专门检查分界值。</a:t>
            </a:r>
          </a:p>
          <a:p>
            <a:r>
              <a:rPr lang="zh-CN"/>
              <a:t>课堂安排：共45分钟。教师精讲，学生在本课离线网页独立操作。课前打开包内本课HTML，无需班级座号登录和联网，提前完成本机Python初始化。绿色下划线文字为对应课程的可点击入口。</a:t>
            </a:r>
          </a:p>
          <a:p>
            <a:r>
              <a:rPr lang="zh-CN"/>
              <a:t>本套课件承接第1课，所有插画只作教学情境示意。封面背景使用生成式插画。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程序怎样按年龄决定票价？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执行明确给定的规则，先划分范围，再比较条件，最后核对边界。价格都是模拟设定。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不把人为分支规则说成大模型或机器猜测。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../学生离线课程/第04课.html#lesson=4&amp;tab=learn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第4课 西街小店优惠</a:t>
            </a:r>
          </a:p>
          <a:p>
            <a:r>
              <a:rPr lang="zh-CN"/>
              <a:t>第2页 优惠规则与验证目标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提出三条目标：能把规则画成互不重叠的年龄段；能逐行说明程序选择了哪个分支；能用边界数据发现比较符号的错误。学生最后应提交网页原问题的四组记录，并写一组为什么进入该分支。不要只用远离边界的年龄验证，几个看似正确的结果可能掩盖边界错误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为什么只测试8岁和30岁不够？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这两组远离边界，可能发现不了12岁、18岁的等号归属错误；应测试分界前与分界点。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区间是否互不重叠且覆盖约定范围，结果是否包含分支解释。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../学生离线课程/第04课.html#lesson=4&amp;tab=learn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第4课 西街小店优惠</a:t>
            </a:r>
          </a:p>
          <a:p>
            <a:r>
              <a:rPr lang="zh-CN"/>
              <a:t>第3页 优惠规则中的年龄区间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本页专用另一套课堂规则，避免提前给出网页测验答案：未满10岁12元，10至未满16岁22元，16岁及以上32元。请学生在数轴上标出10和16的位置，说明分界值属于右侧区间。提问年龄15与16相差1，为什么可能改变票价？预期回答是跨过规则边界；程序只能执行规则，不能自己猜商家本意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教师例题的10岁和16岁分别属于哪档？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10岁属22元档，16岁属32元档。本页阈值10/16、价格12/22/32与学生主例12/18、15/25/35分开记录。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让学生在数轴上标出边界，明确这里是平行教师示例。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../学生离线课程/第04课.html#lesson=4&amp;tab=learn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第4课 西街小店优惠</a:t>
            </a:r>
          </a:p>
          <a:p>
            <a:r>
              <a:rPr lang="zh-CN"/>
              <a:t>第4页 &lt;与&lt;=的边界差异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用10作为比较值，先让学生判断9、10、11是否满足条件，再解释小于与小于等于的差异。右侧提醒“及以上”包含等于。顺便指出Python判断相等要用双等号，单等号是赋值；本课不增加复杂逻辑表达式，只要求正确读写这些比较。巡视时让学生把符号读成完整中文，发现把“小于”读成“不大于”就及时纠正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10满足age&lt;10、age&lt;=10、age&gt;=10中的哪些？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不满足&lt;10，满足&lt;=10和&gt;=10。判断相等用==，赋值用=。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将符号读成完整中文，纠正把“小于”读成“不大于”。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../学生离线课程/第04课.html#lesson=4&amp;tab=learn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第4课 西街小店优惠</a:t>
            </a:r>
          </a:p>
          <a:p>
            <a:r>
              <a:rPr lang="zh-CN"/>
              <a:t>第5页 第一个满足的分支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以输入10逐行追踪：第一个条件不成立，继续判断第二个，成立后保存22；不再执行else。然后强调elif的上下文：能来到这里说明已经排除小于10，因此只写小于16就覆盖中间档。print与if对齐，表示选择结束后统一输出。暂不让学生同时修改年龄阈值和价格，先读懂结构再迁移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教师例题输入10，为什么elif只写age&lt;16就够？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第一条件10&lt;10为假，已排除小于10；10&lt;16为真，price=22，不再执行else。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print与if对齐；先读结构，不同时改阈值和价格。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../学生离线课程/第04课.html#lesson=4&amp;tab=learn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第4课 西街小店优惠</a:t>
            </a:r>
          </a:p>
          <a:p>
            <a:r>
              <a:rPr lang="zh-CN"/>
              <a:t>第6页 分支选择的执行过程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让学生两人一组，一人扮演条件判断，一人记录价格。请注意表中“跳过”不是判断为假：当第一条已为真，后面的elif根本不会继续判断。以9和15说明两个路径，再让学生独立追踪16。核验记录应同时保留输入、所选分支与输出价格，避免只看最后的数字而不了解选择过程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9岁进入第一个分支后，elif是判断为假还是跳过？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跳过，没有继续判断。9/10/15/16在教师例题中依次为12/22/22/32元。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记录输入、分支和结果；区别“没有执行”和“执行结果为假”。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../学生离线课程/第04课.html#lesson=4&amp;tab=learn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第4课 西街小店优惠</a:t>
            </a:r>
          </a:p>
          <a:p>
            <a:r>
              <a:rPr lang="zh-CN"/>
              <a:t>第7页 冒号与缩进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本页用预算例子观察结构，left设为0。提问两行输出分别属于哪里，预期只出现“够用”和“核对完成”。if、else后都需要英文冒号；缩进的print属于对应分支，最后一行不缩进所以无论哪条路径都会执行。建议统一四个空格，出错先看行号、冒号与对齐；代码有颜色不代表语法一定正确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left=0时，会输出哪两行？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输出“够用”和“核对完成”。最后一行在分支外，始终执行。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冒号、4个空格、print的层级；刚好用完归够用。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../学生离线课程/第04课.html#lesson=4&amp;tab=learn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第4课 西街小店优惠</a:t>
            </a:r>
          </a:p>
          <a:p>
            <a:r>
              <a:rPr lang="zh-CN"/>
              <a:t>第8页 5个小步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打开第4课学习页，完成比较边界、条件运算符、分支顺序、冒号修补、边界修复五小步。前3步3分钟、后2步5分钟。巡视时要求先把年龄代入条件，再说真假与所执行语句。注意第5小步的简化两档程序只检验一个指定边界，不代表它已覆盖原问题的全部三档；完成后必须回到原生活问题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第5小步修好12岁后，能否宣称三档都正确？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不能。本步只检验12岁边界的简化两档代码，还需回主任务核对18岁。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先代入条件说真假，再修语法；避免简化任务替代完整任务。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分界值要看清：False</a:t>
            </a:r>
          </a:p>
          <a:p>
            <a:r>
              <a:rPr lang="zh-CN"/>
              <a:t>解释：12不小于12，结果为False，不能放进未满12岁的档位。</a:t>
            </a:r>
          </a:p>
          <a:p>
            <a:r>
              <a:rPr lang="zh-CN"/>
              <a:t/>
            </a:r>
          </a:p>
          <a:p>
            <a:r>
              <a:rPr lang="zh-CN"/>
              <a:t>把未满写成条件：&lt;</a:t>
            </a:r>
          </a:p>
          <a:p>
            <a:r>
              <a:rPr lang="zh-CN"/>
              <a:t>解释：age &lt; 12正好表达未满12岁；&lt;不把等于12的情况算进去。</a:t>
            </a:r>
          </a:p>
          <a:p>
            <a:r>
              <a:rPr lang="zh-CN"/>
              <a:t/>
            </a:r>
          </a:p>
          <a:p>
            <a:r>
              <a:rPr lang="zh-CN"/>
              <a:t>按顺序选一档：成人档</a:t>
            </a:r>
          </a:p>
          <a:p>
            <a:r>
              <a:rPr lang="zh-CN"/>
              <a:t>解释：两条条件都不成立，执行else，因此18岁进入成人档。</a:t>
            </a:r>
          </a:p>
          <a:p>
            <a:r>
              <a:rPr lang="zh-CN"/>
              <a:t/>
            </a:r>
          </a:p>
          <a:p>
            <a:r>
              <a:rPr lang="zh-CN"/>
              <a:t>条件后补冒号：age = 11</a:t>
            </a:r>
          </a:p>
          <a:p>
            <a:r>
              <a:rPr lang="zh-CN"/>
              <a:t>if age &lt; 12:</a:t>
            </a:r>
          </a:p>
          <a:p>
            <a:r>
              <a:rPr lang="zh-CN"/>
              <a:t>    print(15)</a:t>
            </a:r>
          </a:p>
          <a:p>
            <a:r>
              <a:rPr lang="zh-CN"/>
              <a:t>预期输出：15</a:t>
            </a:r>
          </a:p>
          <a:p>
            <a:r>
              <a:rPr lang="zh-CN"/>
              <a:t>解释：冒号标明条件之后的缩进部分是分支；11 &lt; 12成立，所以输出15。</a:t>
            </a:r>
          </a:p>
          <a:p>
            <a:r>
              <a:rPr lang="zh-CN"/>
              <a:t/>
            </a:r>
          </a:p>
          <a:p>
            <a:r>
              <a:rPr lang="zh-CN"/>
              <a:t>修好12岁边界：age = 12</a:t>
            </a:r>
          </a:p>
          <a:p>
            <a:r>
              <a:rPr lang="zh-CN"/>
              <a:t>if age &lt; 12:</a:t>
            </a:r>
          </a:p>
          <a:p>
            <a:r>
              <a:rPr lang="zh-CN"/>
              <a:t>    print(15)</a:t>
            </a:r>
          </a:p>
          <a:p>
            <a:r>
              <a:rPr lang="zh-CN"/>
              <a:t>else:</a:t>
            </a:r>
          </a:p>
          <a:p>
            <a:r>
              <a:rPr lang="zh-CN"/>
              <a:t>    print(25)</a:t>
            </a:r>
          </a:p>
          <a:p>
            <a:r>
              <a:rPr lang="zh-CN"/>
              <a:t>预期输出：25</a:t>
            </a:r>
          </a:p>
          <a:p>
            <a:r>
              <a:rPr lang="zh-CN"/>
              <a:t>解释：改为&lt;后，12 &lt; 12不成立，执行else，在本题12岁这组数据上输出25。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../学生离线课程/第04课.html#lesson=4&amp;tab=learn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第4课 西街小店优惠</a:t>
            </a:r>
          </a:p>
          <a:p>
            <a:r>
              <a:rPr lang="zh-CN"/>
              <a:t>第9页 按网页规则计算优惠价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读学生主任务的三档模拟规则，保留age、price变量名。11、12、17、18岁分别运行，记录分支与票价，完成原规则程序检测。原规则中间档为25元。之后才做20元变式，并进入“验证实验”切换20元方案逐组核对；回本课原任务检测前恢复25元。自动检测核对当前输入、公开用例中的变量与数字输出，通过只表明公开样例正确。 程序检测同时核对结果变量和数字输出；按示例顺序输出票价。可修改标签、添加说明或额外数据，仍须保留这些目标结果的输出与先后顺序。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主任务11、12、17、18岁的价格分别是什么？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原规则依次15、25、25、35元，分支为if、elif、elif、else。先通过此版本检测，再做20元变式。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保留age、price与输出票价；标清原规则与变式，不用原25元测试判20元变式错误。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../学生离线课程/第04课.html#lesson=4&amp;tab=practice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第4课 西街小店优惠</a:t>
            </a:r>
          </a:p>
          <a:p>
            <a:r>
              <a:rPr lang="zh-CN"/>
              <a:t>第10页 多个if可能重复赋值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描述反例：若先用独立if判断age小于10，把price设12；再用另一个独立if判断age小于16，把price设22，那么年龄9满足两条，第二次赋值覆盖第一次。与if/elif不同，后者选中后不再选后续分支。先让学生口头追踪，再强调不是说多个if永远错误，而是本课互斥三档更适合一条选择链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两个独立if与if/elif链在9岁时可能有何差别？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独立if可能先赋12再赋22，后值覆盖前值；if/elif一旦选中第一档便不再选后续档。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多if并非永远错误，关键是是否符合互斥价格规则。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../学生离线课程/第04课.html#lesson=4&amp;tab=learn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第4课 西街小店优惠</a:t>
            </a:r>
          </a:p>
          <a:p>
            <a:r>
              <a:rPr lang="zh-CN"/>
              <a:t>第11页 边界年龄的测试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让学生围绕教师例题10和16两个分界，分别补上前一个值、分界值、后一个值。预期第一组9、10、11，第二组15、16、17；这些能检查等号归属是否一致。引导学生回到网页自己的边界记录，说明为什么某组比随机年龄更容易找错。年龄为非负整数是输入前提，负年龄不在今天的规则内，不要求额外设计异常处理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教师例题10与16的边界各选哪三组？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9、10、11和15、16、17。主任务对应可选11、12、13和17、18、19。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把教师示例和学生主例分开；非负整数是输入前提。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../学生离线课程/第04课.html#lesson=4&amp;tab=learn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第4课 西街小店优惠</a:t>
            </a:r>
          </a:p>
          <a:p>
            <a:r>
              <a:rPr lang="zh-CN"/>
              <a:t>第12页 迁移：优惠规则改变后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核心任务完成后任选改价或预算迁移。改价：先保留25元原版，再把中间档改成20元，写出11、12、17、18岁的新预期15、20、20、35。打开验证实验的第4课，选择20元方案核对；不要拿原25元检测要求评判20元变式。预算迁移：left&lt;0输出不足，否则够用，必须测left=0。拓展者可用if和余数改写第2课车数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中间档由25元改20元后，四组预期怎样变？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11/12/17/18岁依次15/20/20/35元。到验证实验切换20元方案核对，再返回主任务时恢复25元。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先保留原版，通过新规则的预期核对变式；预算迁移要测试left=0。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../学生离线课程/第04课.html#lesson=4&amp;tab=practice</a:t>
            </a:r>
          </a:p>
          <a:p>
            <a:r>
              <a:rPr lang="zh-CN"/>
              <a:t>20元变式验证：../验证实验/index.html#lesson=4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第4课 西街小店优惠</a:t>
            </a:r>
          </a:p>
          <a:p>
            <a:r>
              <a:rPr lang="zh-CN"/>
              <a:t>第13页 知识检测与自评</a:t>
            </a:r>
          </a:p>
          <a:p>
            <a:r>
              <a:rPr lang="zh-CN"/>
              <a:t>建议用时：4分钟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安排2分钟独立完成网页测一测，2分钟整理四组原规则记录和自评。不给测验原题答案，让学生用自己的追踪表核验判断。自评要求能说出每条条件排除了哪些年龄，能指出冒号及缩进的作用。教师收集一个仍有疑问的边界，在课后反馈；已做改价迁移的学生要标清版本，避免把20元迁移结果当作25元原规则证据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提交的边界记录怎样防止版本混淆？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主任务提交15/25/25/35的四组原规则记录，20元变式另标版本，并解释一组进入的分支。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检查条件、冒号、缩进和自评依据；导出学习记录，核心任务完成后再扩展。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知识题1：else，35元。18不小于12，也不小于18，所以执行else，票价为35元。</a:t>
            </a:r>
          </a:p>
          <a:p>
            <a:r>
              <a:rPr lang="zh-CN"/>
              <a:t/>
            </a:r>
          </a:p>
          <a:p>
            <a:r>
              <a:rPr lang="zh-CN"/>
              <a:t>知识题2：60。60分应及格，但60&gt;60为False，因此这个边界会被错误判为未及格。</a:t>
            </a:r>
          </a:p>
          <a:p>
            <a:r>
              <a:rPr lang="zh-CN"/>
              <a:t/>
            </a:r>
          </a:p>
          <a:p>
            <a:r>
              <a:rPr lang="zh-CN"/>
              <a:t>知识题3：12岁。原来12岁进入25元档；修改后12&lt;=12成立，会进入15元档。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../学生离线课程/第04课.html#lesson=4&amp;tab=quiz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第4课 西街小店优惠</a:t>
            </a:r>
          </a:p>
          <a:p>
            <a:r>
              <a:rPr lang="zh-CN"/>
              <a:t>第14页 规则、条件与分支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总结规则翻译的三个步骤：先列范围，再写有顺序的条件，最后测试边界。强调if执行人为明确给定的规则，不是猜测意图，也不能称作大模型。收尾让学生用一个边界例子说明自己的证据为何可信，而不是只说程序通过。预告下节会遇到同时满足两种要求的活动报名，单条条件将扩展成条件组合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规则变化后，为何测试的预期也要变化？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程序应满足当前规则。改价后保持旧25元预期会误判，需同步更新目标再测试。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总结范围、分支和边界证据，能解释结果比只报通过更有用。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../学生离线课程/第04课.html#lesson=4&amp;tab=learn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93d40346764ae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029529b9e247e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6d3da3a05c435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75ebe3619a415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e0a7726efe45b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99ed434cbf489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6A8650A-F1E2-426C-9D74-4B0073773B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E4455B4-010D-499B-B186-C452A90895D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DEEDCCE-9D7F-41C8-A02C-5F1CAE6B4C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AF99E01-7A3D-4C9C-9978-E3CDC037825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3E66E6A-B97F-4A03-A76C-FC4E6705BB4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B63BD78-9BA2-4231-B05B-00C647702B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00FC03E-FC32-4D1E-A0D2-A1C6983594C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02088F2-2F95-4092-A4C9-76CF819258B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BDF8417-F47A-4F0F-A4BB-E1DC359A42C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D7B9B7A-0DB2-490E-A992-502D1F94CD5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abfc6c480244b8" /><Relationship Type="http://schemas.openxmlformats.org/officeDocument/2006/relationships/slideLayout" Target="/ppt/slideLayouts/slideLayout1.xml" Id="R5c823c58e1ef482a" /><Relationship Type="http://schemas.openxmlformats.org/officeDocument/2006/relationships/slideLayout" Target="/ppt/slideLayouts/slideLayout2.xml" Id="R09a6ab037df84151" /><Relationship Type="http://schemas.openxmlformats.org/officeDocument/2006/relationships/slideLayout" Target="/ppt/slideLayouts/slideLayout3.xml" Id="R37d3d5600d804fde" /><Relationship Type="http://schemas.openxmlformats.org/officeDocument/2006/relationships/slideLayout" Target="/ppt/slideLayouts/slideLayout4.xml" Id="R28d2c73d7a2c41f7" /><Relationship Type="http://schemas.openxmlformats.org/officeDocument/2006/relationships/slideLayout" Target="/ppt/slideLayouts/slideLayout5.xml" Id="R4b8e9d85eeb9477a" /><Relationship Type="http://schemas.openxmlformats.org/officeDocument/2006/relationships/slideLayout" Target="/ppt/slideLayouts/slideLayout6.xml" Id="Rfafc82ebe3ed47a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c823c58e1ef482a"/>
    <p:sldLayoutId xmlns:r="http://schemas.openxmlformats.org/officeDocument/2006/relationships" id="2147483650" r:id="R09a6ab037df84151"/>
    <p:sldLayoutId xmlns:r="http://schemas.openxmlformats.org/officeDocument/2006/relationships" id="2147483651" r:id="R37d3d5600d804fde"/>
    <p:sldLayoutId xmlns:r="http://schemas.openxmlformats.org/officeDocument/2006/relationships" id="2147483652" r:id="R28d2c73d7a2c41f7"/>
    <p:sldLayoutId xmlns:r="http://schemas.openxmlformats.org/officeDocument/2006/relationships" id="2147483653" r:id="R4b8e9d85eeb9477a"/>
    <p:sldLayoutId xmlns:r="http://schemas.openxmlformats.org/officeDocument/2006/relationships" id="2147483654" r:id="Rfafc82ebe3ed47a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a4e9fb0e394b93" /><Relationship Type="http://schemas.openxmlformats.org/officeDocument/2006/relationships/image" Target="/ppt/media/image.png" Id="R8fb42408334749b7" /><Relationship Type="http://schemas.openxmlformats.org/officeDocument/2006/relationships/notesSlide" Target="/ppt/notesSlides/notesSlide1.xml" Id="Rfec720ad1b114a8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a28f503cd54295" /><Relationship Type="http://schemas.openxmlformats.org/officeDocument/2006/relationships/notesSlide" Target="/ppt/notesSlides/notesSlide2.xml" Id="Rbb2b322a5e384f0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20ec3244b64c2f" /><Relationship Type="http://schemas.openxmlformats.org/officeDocument/2006/relationships/notesSlide" Target="/ppt/notesSlides/notesSlide3.xml" Id="Rfeca3fc4e05f422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dd3d8b530241d1" /><Relationship Type="http://schemas.openxmlformats.org/officeDocument/2006/relationships/notesSlide" Target="/ppt/notesSlides/notesSlide4.xml" Id="R18602b53b4a346a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1f11e5e0bb48dd" /><Relationship Type="http://schemas.openxmlformats.org/officeDocument/2006/relationships/notesSlide" Target="/ppt/notesSlides/notesSlide5.xml" Id="R34da1b5743bc4bb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e76235af6b4812" /><Relationship Type="http://schemas.openxmlformats.org/officeDocument/2006/relationships/notesSlide" Target="/ppt/notesSlides/notesSlide6.xml" Id="R8dc1e501f1704c1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c70faa01934e86" /><Relationship Type="http://schemas.openxmlformats.org/officeDocument/2006/relationships/notesSlide" Target="/ppt/notesSlides/notesSlide7.xml" Id="R95b955ee0ff74fe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06fcbf56d74ee3" /><Relationship Type="http://schemas.openxmlformats.org/officeDocument/2006/relationships/hyperlink" Target="../%E5%AD%A6%E7%94%9F%E7%A6%BB%E7%BA%BF%E8%AF%BE%E7%A8%8B/%E7%AC%AC04%E8%AF%BE.html#lesson=4&amp;tab=learn" TargetMode="External" Id="R136d53d003ac4d52" /><Relationship Type="http://schemas.openxmlformats.org/officeDocument/2006/relationships/notesSlide" Target="/ppt/notesSlides/notesSlide8.xml" Id="Rfbf8681d52c54b5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da5f4e380645dd" /><Relationship Type="http://schemas.openxmlformats.org/officeDocument/2006/relationships/hyperlink" Target="../%E5%AD%A6%E7%94%9F%E7%A6%BB%E7%BA%BF%E8%AF%BE%E7%A8%8B/%E7%AC%AC04%E8%AF%BE.html#lesson=4&amp;tab=practice" TargetMode="External" Id="Rd499da2bef3e4069" /><Relationship Type="http://schemas.openxmlformats.org/officeDocument/2006/relationships/notesSlide" Target="/ppt/notesSlides/notesSlide9.xml" Id="R3822fcfae9dd4d6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5560b5cf6b42f2" /><Relationship Type="http://schemas.openxmlformats.org/officeDocument/2006/relationships/notesSlide" Target="/ppt/notesSlides/notesSlide10.xml" Id="Re0d0bdadad1748e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6b5097954a4967" /><Relationship Type="http://schemas.openxmlformats.org/officeDocument/2006/relationships/notesSlide" Target="/ppt/notesSlides/notesSlide11.xml" Id="Ra4eb372eef71401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8e396c6b9b4081" /><Relationship Type="http://schemas.openxmlformats.org/officeDocument/2006/relationships/notesSlide" Target="/ppt/notesSlides/notesSlide12.xml" Id="Rbee485ae83a34b7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03585b3cc7407c" /><Relationship Type="http://schemas.openxmlformats.org/officeDocument/2006/relationships/hyperlink" Target="../%E5%AD%A6%E7%94%9F%E7%A6%BB%E7%BA%BF%E8%AF%BE%E7%A8%8B/%E7%AC%AC04%E8%AF%BE.html#lesson=4&amp;tab=quiz" TargetMode="External" Id="R1eb6fbb2260d4060" /><Relationship Type="http://schemas.openxmlformats.org/officeDocument/2006/relationships/notesSlide" Target="/ppt/notesSlides/notesSlide13.xml" Id="R25d0221aea4d486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a7294db26a42b4" /><Relationship Type="http://schemas.openxmlformats.org/officeDocument/2006/relationships/hyperlink" Target="../%E5%AD%A6%E7%94%9F%E7%A6%BB%E7%BA%BF%E8%AF%BE%E7%A8%8B/%E7%AC%AC04%E8%AF%BE.html#lesson=4&amp;tab=quiz" TargetMode="External" Id="Re6efee82b8804e40" /><Relationship Type="http://schemas.openxmlformats.org/officeDocument/2006/relationships/notesSlide" Target="/ppt/notesSlides/notesSlide14.xml" Id="R56b98415919c464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B2D09D-C190-4CCE-9F5D-E440B85089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b42408334749b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14E2FF8B-8183-4E0D-B52B-5616DBC4C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4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76CE40BD-2113-4203-9A94-F67EEEF13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西街小店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优惠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5AA469FE-3A18-46A0-BBC7-EE71D761E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分支选择、关系运算与边界测试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753217D9-D272-49CC-902A-15F722AA1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1525521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F89A9C10-C1B3-493A-9F2F-57EDBD6DE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优惠规则与验证目标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EEB52E4D-409A-4948-BE1D-57BA1E84B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7DCD647E-8B28-49DA-BF3A-75B09D463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699C2CCB-9789-4550-A395-346981F07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先定范围，再写条件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B88B85D7-1D7D-45BF-A2E2-C2FFD9E5E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if／elif／else顺序选择一档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94A18855-C972-491F-ABF9-FD393AC4E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冒号与缩进标明分支内部语句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398CD39C-E67E-4864-9CDE-6425F2690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专挑分界前、分界点来核对</a:t>
            </a:r>
          </a:p>
        </p:txBody>
      </p:sp>
    </p:spTree>
    <p:extLst>
      <p:ext uri="{BB962C8B-B14F-4D97-AF65-F5344CB8AC3E}">
        <p14:creationId xmlns:p14="http://schemas.microsoft.com/office/powerpoint/2010/main" val="6394394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3-0">
            <a:extLst xmlns:a="http://schemas.openxmlformats.org/drawingml/2006/main">
              <a:ext uri="{FF2B5EF4-FFF2-40B4-BE49-F238E27FC236}">
                <a16:creationId xmlns:a16="http://schemas.microsoft.com/office/drawing/2014/main" id="{B1673C03-0B39-44E9-9845-194B0E7F1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优惠规则中的年龄区间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72B40902-2629-47C9-8E5C-0AB211D8D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E669F3FA-69F0-4275-A523-F53433D35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F4E274-9D51-47C8-B095-117A8F20815A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4095750"/>
                <a:gridCol w="3619500"/>
                <a:gridCol w="30480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年龄范围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比较表达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模拟价格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未满10岁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age &lt; 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10至未满16岁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 ≤ age &lt; 16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16岁及以上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age ≥ 16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3-3">
            <a:extLst xmlns:a="http://schemas.openxmlformats.org/drawingml/2006/main">
              <a:ext uri="{FF2B5EF4-FFF2-40B4-BE49-F238E27FC236}">
                <a16:creationId xmlns:a16="http://schemas.microsoft.com/office/drawing/2014/main" id="{D2DD1D8C-CE7D-41E0-9B3A-974C77525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这一页是教师示例；学生网页使用另一组档位。</a:t>
            </a:r>
          </a:p>
        </p:txBody>
      </p:sp>
    </p:spTree>
    <p:extLst>
      <p:ext uri="{BB962C8B-B14F-4D97-AF65-F5344CB8AC3E}">
        <p14:creationId xmlns:p14="http://schemas.microsoft.com/office/powerpoint/2010/main" val="10201454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4-0">
            <a:extLst xmlns:a="http://schemas.openxmlformats.org/drawingml/2006/main">
              <a:ext uri="{FF2B5EF4-FFF2-40B4-BE49-F238E27FC236}">
                <a16:creationId xmlns:a16="http://schemas.microsoft.com/office/drawing/2014/main" id="{86F519C7-8583-4EE1-9B9C-61FD507DB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&lt;与&lt;=的边界差异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A3821823-6959-4626-A815-98CDB4E98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A6272A7A-9CFA-41A2-A03E-078EE5B8C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CF92FCFB-6D2D-4B0D-BCBC-BD527BA19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不含等于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A4442CAA-FE4F-44AB-9CE3-DFDA501AC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包含等于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E441A01A-FAE8-4F6B-BBE1-DF720B8A5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age &lt; 10：未满10岁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309B47D8-ABF9-468A-93C1-6C4551D3B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age &gt; 10：超过10岁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96706BFE-0309-4381-9D0E-A2A5DA88C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边界值10不满足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F1551248-3344-4D4B-98BF-2E8B68429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age &lt;= 10：10岁及以下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396F2106-FFDA-4841-9BC8-F6B1D74C0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age &gt;= 10：10岁及以上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EAD70717-48EC-49CC-BE83-187BBC00A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边界值10满足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EFC61E0C-FEF5-48B6-828B-8348B5F5C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Python中，判断相等用==；赋值用=。</a:t>
            </a:r>
          </a:p>
        </p:txBody>
      </p:sp>
    </p:spTree>
    <p:extLst>
      <p:ext uri="{BB962C8B-B14F-4D97-AF65-F5344CB8AC3E}">
        <p14:creationId xmlns:p14="http://schemas.microsoft.com/office/powerpoint/2010/main" val="11373388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5-0">
            <a:extLst xmlns:a="http://schemas.openxmlformats.org/drawingml/2006/main">
              <a:ext uri="{FF2B5EF4-FFF2-40B4-BE49-F238E27FC236}">
                <a16:creationId xmlns:a16="http://schemas.microsoft.com/office/drawing/2014/main" id="{D779A502-0515-4F61-9946-F28F9A01A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第一个满足的分支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9558876A-2F59-4149-B1BD-F346F9DD3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6EA28685-9B46-4450-81DC-E904CE773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4" name="text-5-3">
            <a:extLst xmlns:a="http://schemas.openxmlformats.org/drawingml/2006/main">
              <a:ext uri="{FF2B5EF4-FFF2-40B4-BE49-F238E27FC236}">
                <a16:creationId xmlns:a16="http://schemas.microsoft.com/office/drawing/2014/main" id="{6E2CCBE6-0934-4257-B71F-FCB172272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age = int(input("年龄："))</a:t>
            </a:r>
          </a:p>
        </p:txBody>
      </p:sp>
      <p:sp>
        <p:nvSpPr>
          <p:cNvPr id="5" name="text-5-4">
            <a:extLst xmlns:a="http://schemas.openxmlformats.org/drawingml/2006/main">
              <a:ext uri="{FF2B5EF4-FFF2-40B4-BE49-F238E27FC236}">
                <a16:creationId xmlns:a16="http://schemas.microsoft.com/office/drawing/2014/main" id="{EAE43235-6087-4957-B469-90A4DEC15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44328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if age &lt; 10:</a:t>
            </a:r>
          </a:p>
        </p:txBody>
      </p:sp>
      <p:sp>
        <p:nvSpPr>
          <p:cNvPr id="6" name="text-5-5">
            <a:extLst xmlns:a="http://schemas.openxmlformats.org/drawingml/2006/main">
              <a:ext uri="{FF2B5EF4-FFF2-40B4-BE49-F238E27FC236}">
                <a16:creationId xmlns:a16="http://schemas.microsoft.com/office/drawing/2014/main" id="{A4F8F489-895A-4C5E-BE25-183C8C9F5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45581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price = 12</a:t>
            </a:r>
          </a:p>
        </p:txBody>
      </p:sp>
      <p:sp>
        <p:nvSpPr>
          <p:cNvPr id="7" name="text-5-6">
            <a:extLst xmlns:a="http://schemas.openxmlformats.org/drawingml/2006/main">
              <a:ext uri="{FF2B5EF4-FFF2-40B4-BE49-F238E27FC236}">
                <a16:creationId xmlns:a16="http://schemas.microsoft.com/office/drawing/2014/main" id="{E387FB10-88A2-49F3-BC87-40E65610C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46834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elif age &lt; 16:</a:t>
            </a:r>
          </a:p>
        </p:txBody>
      </p:sp>
      <p:sp>
        <p:nvSpPr>
          <p:cNvPr id="8" name="text-5-7">
            <a:extLst xmlns:a="http://schemas.openxmlformats.org/drawingml/2006/main">
              <a:ext uri="{FF2B5EF4-FFF2-40B4-BE49-F238E27FC236}">
                <a16:creationId xmlns:a16="http://schemas.microsoft.com/office/drawing/2014/main" id="{49E65260-3C8A-48B0-8E43-BC801F6E3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48088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price = 22</a:t>
            </a:r>
          </a:p>
        </p:txBody>
      </p:sp>
      <p:sp>
        <p:nvSpPr>
          <p:cNvPr id="9" name="text-5-8">
            <a:extLst xmlns:a="http://schemas.openxmlformats.org/drawingml/2006/main">
              <a:ext uri="{FF2B5EF4-FFF2-40B4-BE49-F238E27FC236}">
                <a16:creationId xmlns:a16="http://schemas.microsoft.com/office/drawing/2014/main" id="{2B78333F-0B59-45F8-AB8D-3E9DD0778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49341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else:</a:t>
            </a:r>
          </a:p>
        </p:txBody>
      </p:sp>
      <p:sp>
        <p:nvSpPr>
          <p:cNvPr id="10" name="text-5-9">
            <a:extLst xmlns:a="http://schemas.openxmlformats.org/drawingml/2006/main">
              <a:ext uri="{FF2B5EF4-FFF2-40B4-BE49-F238E27FC236}">
                <a16:creationId xmlns:a16="http://schemas.microsoft.com/office/drawing/2014/main" id="{4F786946-6313-42D9-B6C1-E1F6DFDA5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50594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price = 32</a:t>
            </a:r>
          </a:p>
        </p:txBody>
      </p:sp>
      <p:sp>
        <p:nvSpPr>
          <p:cNvPr id="11" name="text-5-10">
            <a:extLst xmlns:a="http://schemas.openxmlformats.org/drawingml/2006/main">
              <a:ext uri="{FF2B5EF4-FFF2-40B4-BE49-F238E27FC236}">
                <a16:creationId xmlns:a16="http://schemas.microsoft.com/office/drawing/2014/main" id="{682FF370-D984-41C5-BD20-1C5960E0F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251847"/>
            <a:ext cx="7810500" cy="558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print("票价", price)</a:t>
            </a:r>
          </a:p>
        </p:txBody>
      </p:sp>
      <p:sp>
        <p:nvSpPr>
          <p:cNvPr id="12" name="text-5-11">
            <a:extLst xmlns:a="http://schemas.openxmlformats.org/drawingml/2006/main">
              <a:ext uri="{FF2B5EF4-FFF2-40B4-BE49-F238E27FC236}">
                <a16:creationId xmlns:a16="http://schemas.microsoft.com/office/drawing/2014/main" id="{2C45D059-0B3A-4495-89C9-3A64A5477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不成立才继续往下</a:t>
            </a:r>
          </a:p>
        </p:txBody>
      </p:sp>
      <p:sp>
        <p:nvSpPr>
          <p:cNvPr id="13" name="text-5-12">
            <a:extLst xmlns:a="http://schemas.openxmlformats.org/drawingml/2006/main">
              <a:ext uri="{FF2B5EF4-FFF2-40B4-BE49-F238E27FC236}">
                <a16:creationId xmlns:a16="http://schemas.microsoft.com/office/drawing/2014/main" id="{9C43F1EC-EAB6-4FFC-BC6B-9F57089D5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成立后只执行这一档</a:t>
            </a:r>
          </a:p>
        </p:txBody>
      </p:sp>
      <p:sp>
        <p:nvSpPr>
          <p:cNvPr id="14" name="text-5-13">
            <a:extLst xmlns:a="http://schemas.openxmlformats.org/drawingml/2006/main">
              <a:ext uri="{FF2B5EF4-FFF2-40B4-BE49-F238E27FC236}">
                <a16:creationId xmlns:a16="http://schemas.microsoft.com/office/drawing/2014/main" id="{FFA2720A-D6CD-4CC6-8316-E8AB53018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最后统一显示票价</a:t>
            </a:r>
          </a:p>
        </p:txBody>
      </p:sp>
      <p:sp>
        <p:nvSpPr>
          <p:cNvPr id="15" name="text-5-14">
            <a:extLst xmlns:a="http://schemas.openxmlformats.org/drawingml/2006/main">
              <a:ext uri="{FF2B5EF4-FFF2-40B4-BE49-F238E27FC236}">
                <a16:creationId xmlns:a16="http://schemas.microsoft.com/office/drawing/2014/main" id="{A3326D44-238F-466D-96F1-A93C90E19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输入10时，进入elif，最后输出票价22。</a:t>
            </a:r>
          </a:p>
        </p:txBody>
      </p:sp>
    </p:spTree>
    <p:extLst>
      <p:ext uri="{BB962C8B-B14F-4D97-AF65-F5344CB8AC3E}">
        <p14:creationId xmlns:p14="http://schemas.microsoft.com/office/powerpoint/2010/main" val="14713498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6-0">
            <a:extLst xmlns:a="http://schemas.openxmlformats.org/drawingml/2006/main">
              <a:ext uri="{FF2B5EF4-FFF2-40B4-BE49-F238E27FC236}">
                <a16:creationId xmlns:a16="http://schemas.microsoft.com/office/drawing/2014/main" id="{68E7B324-996C-4D20-B32E-82448E8FB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分支选择的执行过程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21512589-22F7-4F00-BC01-A54C5847C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49BC3C82-FB5E-42A8-B5AC-1304EE1D3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9CB0EF-43CE-42C5-9031-FBE2336A4160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857500"/>
                <a:gridCol w="4762500"/>
                <a:gridCol w="31432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输入年龄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判断路径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选定票价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9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if真；其后跳过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if假；elif真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if假；elif真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两条件假；else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6-3">
            <a:extLst xmlns:a="http://schemas.openxmlformats.org/drawingml/2006/main">
              <a:ext uri="{FF2B5EF4-FFF2-40B4-BE49-F238E27FC236}">
                <a16:creationId xmlns:a16="http://schemas.microsoft.com/office/drawing/2014/main" id="{5A882F3F-748C-4D9C-8D9B-BD9AC2A77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已进入某一分支后，后面的分支不再选择。</a:t>
            </a:r>
          </a:p>
        </p:txBody>
      </p:sp>
    </p:spTree>
    <p:extLst>
      <p:ext uri="{BB962C8B-B14F-4D97-AF65-F5344CB8AC3E}">
        <p14:creationId xmlns:p14="http://schemas.microsoft.com/office/powerpoint/2010/main" val="8448617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7-0">
            <a:extLst xmlns:a="http://schemas.openxmlformats.org/drawingml/2006/main">
              <a:ext uri="{FF2B5EF4-FFF2-40B4-BE49-F238E27FC236}">
                <a16:creationId xmlns:a16="http://schemas.microsoft.com/office/drawing/2014/main" id="{985133B8-1B9E-479A-BA4B-1BEF1BAF2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冒号与缩进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115701E6-E839-4A71-8C7E-99A517262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EB1C3BBD-A060-4AA8-B965-E6E98F37A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66219B45-93E5-4757-8944-AFCC62AEF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left = 0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7B8BCFBC-4E4C-4C49-8760-369DC67D9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if left &lt; 0: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993C8161-2909-4292-BD04-DB95F2D41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print("不足")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9966F29A-4D1C-4687-934A-CCC645778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else: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BA4C4A4F-9893-422B-B38F-981C831DB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print("够用")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1E481CC7-6C38-4921-AC31-A0529C297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print("核对完成")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1D1CF763-3C75-4B59-A3C4-69B2112A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英文冒号不可漏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221AF02A-30A0-45E4-B43A-20DB6380D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分支内统一缩进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43D9A0C6-99EB-4A4A-969E-0F1D91617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分支外与if对齐</a:t>
            </a:r>
          </a:p>
        </p:txBody>
      </p:sp>
      <p:sp>
        <p:nvSpPr>
          <p:cNvPr id="13" name="text-7-12">
            <a:extLst xmlns:a="http://schemas.openxmlformats.org/drawingml/2006/main">
              <a:ext uri="{FF2B5EF4-FFF2-40B4-BE49-F238E27FC236}">
                <a16:creationId xmlns:a16="http://schemas.microsoft.com/office/drawing/2014/main" id="{1DFF82B7-0999-4FD0-A666-EE2BE395A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刚好用完也是够用；最后一行总会执行。</a:t>
            </a:r>
          </a:p>
        </p:txBody>
      </p:sp>
    </p:spTree>
    <p:extLst>
      <p:ext uri="{BB962C8B-B14F-4D97-AF65-F5344CB8AC3E}">
        <p14:creationId xmlns:p14="http://schemas.microsoft.com/office/powerpoint/2010/main" val="14463322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A8D68F24-69CE-4FB3-B9FD-917226CFF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B3F9F7C1-8BA9-4038-B7A5-2E69B50AE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0BC4293B-DDBB-4EDD-BD3A-A2F0A2128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4C2D7B07-D48A-4195-8F12-7049CE72C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50B1901E-4787-4E43-ACC4-F727323E3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34B68826-0974-4DA0-987D-18830041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分界值要看清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7244BA43-2B28-45AD-B506-9CF98F8BD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325BAA80-4E7C-4293-B4F2-C8F5E61B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把未满写成条件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4D7082D8-816F-42F7-8612-844E1B59B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67242256-41C7-4F32-883A-6DE433C13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按顺序选一档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A3404ED8-3499-4E64-B237-2299578B1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8047B969-3BE2-43C4-9FFD-58E93CDF0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条件后补冒号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1274A7C8-3504-42F3-9175-6000BD5CB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D0FF2E03-E77D-4C9E-B029-0DF90EB25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修好12岁边界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8627B668-E70B-4424-B2E5-E423A5BEC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136d53d003ac4d52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8841770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DC0FC290-EF22-4DC2-BF85-EBF56FECF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3ECE3A12-BA48-40A0-8724-EC11756F5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按网页规则计算优惠价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2528366D-7E74-4B7A-A938-6F886F9FD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65D773F3-BF59-4D31-B695-D385AE57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0E1890F2-2233-4553-A50D-1672F8CCF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B706560A-6A7C-4A3C-A5F7-4C7C7554F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先按网页原始三档规则编写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1FC14B26-14E2-4FD2-8140-9DB3E01ED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F56265E0-404B-402A-8FF9-06F0780F2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测试11、12、17、18，记录分支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E2BCC01B-CC46-47B0-8CFF-23C1BBABA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13814682-46BA-469E-B29F-060564BF4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按原规则运行程序检测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CE8EA81D-137A-44D2-ABE1-897C84A53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79CB125E-829C-45EE-A60C-29BA66ADB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保留四组输出与一条边界解释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0A3DB15F-6596-425A-96F8-A49090687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d499da2bef3e4069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10163076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10-0">
            <a:extLst xmlns:a="http://schemas.openxmlformats.org/drawingml/2006/main">
              <a:ext uri="{FF2B5EF4-FFF2-40B4-BE49-F238E27FC236}">
                <a16:creationId xmlns:a16="http://schemas.microsoft.com/office/drawing/2014/main" id="{25B71972-5C4C-4686-80A6-D8C3AC687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多个if可能重复赋值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BEDD8660-ED85-4FD6-B329-A04B60019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28F7E397-D7AA-4C84-979F-1F68BA55D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sp>
        <p:nvSpPr>
          <p:cNvPr id="4" name="text-10-3">
            <a:extLst xmlns:a="http://schemas.openxmlformats.org/drawingml/2006/main">
              <a:ext uri="{FF2B5EF4-FFF2-40B4-BE49-F238E27FC236}">
                <a16:creationId xmlns:a16="http://schemas.microsoft.com/office/drawing/2014/main" id="{97786B8C-DD1B-4B24-A401-6CCA02FFC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两个独立if</a:t>
            </a:r>
          </a:p>
        </p:txBody>
      </p:sp>
      <p:sp>
        <p:nvSpPr>
          <p:cNvPr id="5" name="text-10-4">
            <a:extLst xmlns:a="http://schemas.openxmlformats.org/drawingml/2006/main">
              <a:ext uri="{FF2B5EF4-FFF2-40B4-BE49-F238E27FC236}">
                <a16:creationId xmlns:a16="http://schemas.microsoft.com/office/drawing/2014/main" id="{297DB07B-8842-47E4-BF30-78EF4C44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if／elif链</a:t>
            </a:r>
          </a:p>
        </p:txBody>
      </p:sp>
      <p:sp>
        <p:nvSpPr>
          <p:cNvPr id="6" name="text-10-5">
            <a:extLst xmlns:a="http://schemas.openxmlformats.org/drawingml/2006/main">
              <a:ext uri="{FF2B5EF4-FFF2-40B4-BE49-F238E27FC236}">
                <a16:creationId xmlns:a16="http://schemas.microsoft.com/office/drawing/2014/main" id="{230C90B5-5B6D-4CB0-85D1-E7B8B751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每个if都会单独判断</a:t>
            </a:r>
          </a:p>
        </p:txBody>
      </p:sp>
      <p:sp>
        <p:nvSpPr>
          <p:cNvPr id="7" name="text-10-6">
            <a:extLst xmlns:a="http://schemas.openxmlformats.org/drawingml/2006/main">
              <a:ext uri="{FF2B5EF4-FFF2-40B4-BE49-F238E27FC236}">
                <a16:creationId xmlns:a16="http://schemas.microsoft.com/office/drawing/2014/main" id="{42667548-9497-439E-AE81-58E569F45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9岁可能同时满足两个条件</a:t>
            </a:r>
          </a:p>
        </p:txBody>
      </p:sp>
      <p:sp>
        <p:nvSpPr>
          <p:cNvPr id="8" name="text-10-7">
            <a:extLst xmlns:a="http://schemas.openxmlformats.org/drawingml/2006/main">
              <a:ext uri="{FF2B5EF4-FFF2-40B4-BE49-F238E27FC236}">
                <a16:creationId xmlns:a16="http://schemas.microsoft.com/office/drawing/2014/main" id="{EB943D1A-F645-4C5B-AA96-72BE19236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后一次赋值会覆盖前一次</a:t>
            </a:r>
          </a:p>
        </p:txBody>
      </p:sp>
      <p:sp>
        <p:nvSpPr>
          <p:cNvPr id="9" name="text-10-8">
            <a:extLst xmlns:a="http://schemas.openxmlformats.org/drawingml/2006/main">
              <a:ext uri="{FF2B5EF4-FFF2-40B4-BE49-F238E27FC236}">
                <a16:creationId xmlns:a16="http://schemas.microsoft.com/office/drawing/2014/main" id="{DA9BB694-EC0E-4627-A805-23934F480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从上往下依次判断</a:t>
            </a:r>
          </a:p>
        </p:txBody>
      </p:sp>
      <p:sp>
        <p:nvSpPr>
          <p:cNvPr id="10" name="text-10-9">
            <a:extLst xmlns:a="http://schemas.openxmlformats.org/drawingml/2006/main">
              <a:ext uri="{FF2B5EF4-FFF2-40B4-BE49-F238E27FC236}">
                <a16:creationId xmlns:a16="http://schemas.microsoft.com/office/drawing/2014/main" id="{D3C18180-BFD0-427D-87B2-1C7D91D9D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选中一档后不再选后续档</a:t>
            </a:r>
          </a:p>
        </p:txBody>
      </p:sp>
      <p:sp>
        <p:nvSpPr>
          <p:cNvPr id="11" name="text-10-10">
            <a:extLst xmlns:a="http://schemas.openxmlformats.org/drawingml/2006/main">
              <a:ext uri="{FF2B5EF4-FFF2-40B4-BE49-F238E27FC236}">
                <a16:creationId xmlns:a16="http://schemas.microsoft.com/office/drawing/2014/main" id="{A69951B8-D866-4840-A17F-2D9FBC6A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适合本课互斥的价格规则</a:t>
            </a:r>
          </a:p>
        </p:txBody>
      </p:sp>
      <p:sp>
        <p:nvSpPr>
          <p:cNvPr id="12" name="text-10-11">
            <a:extLst xmlns:a="http://schemas.openxmlformats.org/drawingml/2006/main">
              <a:ext uri="{FF2B5EF4-FFF2-40B4-BE49-F238E27FC236}">
                <a16:creationId xmlns:a16="http://schemas.microsoft.com/office/drawing/2014/main" id="{D9528E32-7614-46B7-8D44-121D28C70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语法都合法，执行含义却可能不同。</a:t>
            </a:r>
          </a:p>
        </p:txBody>
      </p:sp>
    </p:spTree>
    <p:extLst>
      <p:ext uri="{BB962C8B-B14F-4D97-AF65-F5344CB8AC3E}">
        <p14:creationId xmlns:p14="http://schemas.microsoft.com/office/powerpoint/2010/main" val="16852167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1-0">
            <a:extLst xmlns:a="http://schemas.openxmlformats.org/drawingml/2006/main">
              <a:ext uri="{FF2B5EF4-FFF2-40B4-BE49-F238E27FC236}">
                <a16:creationId xmlns:a16="http://schemas.microsoft.com/office/drawing/2014/main" id="{BAF0C377-B48E-4BE1-8F8B-46E5D5B3A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边界年龄的测试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9F74E357-1DDC-4E09-803E-FACC6550B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7B7753C7-2A40-41E6-9344-33488FDE0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5F7C356E-873D-4473-98E3-FB76406DA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一个分界点，至少怎样挑三组输入？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B73BBCF0-6494-42A6-881A-8279B3BBD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选“前一个、刚好等于、后一个”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7D0493AD-880A-4F60-9BB9-04129C236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检查范围是否遗漏或重叠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F3B8EBC2-21E3-4443-8008-CFFDFD77B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用执行分支解释结果，不只读价格</a:t>
            </a:r>
          </a:p>
        </p:txBody>
      </p:sp>
    </p:spTree>
    <p:extLst>
      <p:ext uri="{BB962C8B-B14F-4D97-AF65-F5344CB8AC3E}">
        <p14:creationId xmlns:p14="http://schemas.microsoft.com/office/powerpoint/2010/main" val="148168115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5093D494-D021-48DB-BA6C-6B28672E8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迁移：优惠规则改变后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3819DF24-3A58-41FC-BA8D-17379989C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B7AAFC4D-FB73-4D88-977D-9EE424D3A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8C849596-9CBA-4E64-9260-EB82C63E7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选做：修改优惠，或给预算器增加提示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8253DD07-C113-4B77-AC92-64CAA6A6C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改价：先写新预期，再到验证实验核对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4F495B9A-44DF-4822-9898-CF6311166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预算：余量小于0时提示不足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3CC5D39D-3498-4B68-B852-66C7FB5AF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刚好等于阈值时，也要测试</a:t>
            </a:r>
          </a:p>
        </p:txBody>
      </p:sp>
    </p:spTree>
    <p:extLst>
      <p:ext uri="{BB962C8B-B14F-4D97-AF65-F5344CB8AC3E}">
        <p14:creationId xmlns:p14="http://schemas.microsoft.com/office/powerpoint/2010/main" val="208895628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3-0">
            <a:extLst xmlns:a="http://schemas.openxmlformats.org/drawingml/2006/main">
              <a:ext uri="{FF2B5EF4-FFF2-40B4-BE49-F238E27FC236}">
                <a16:creationId xmlns:a16="http://schemas.microsoft.com/office/drawing/2014/main" id="{F725F192-7054-4EEA-8EB5-B54A2661F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F14CAE53-6032-4C8E-B30B-DB5CB2775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6ED15C37-967F-4B19-8ABB-0B68B5917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61DAF1A2-437F-4454-9EEC-051BCA168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42FB9960-8B81-43ED-85CD-767D7441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B32F96F8-8DF1-4FA0-AB1A-1E7667358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独立完成网页“测一测”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86F60930-E8F9-475F-A703-F351F012A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43171EE1-D18D-4437-9951-F32625C3A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提交原规则的四组边界记录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1D6E441A-0DC2-4D7B-8974-353D2510C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0216E79E-5964-4299-A44D-33D989ECB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选一组解释为何进入这个分支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CCA6F480-20A1-449C-8473-76B3E296E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13-11">
            <a:extLst xmlns:a="http://schemas.openxmlformats.org/drawingml/2006/main">
              <a:ext uri="{FF2B5EF4-FFF2-40B4-BE49-F238E27FC236}">
                <a16:creationId xmlns:a16="http://schemas.microsoft.com/office/drawing/2014/main" id="{78CB42BB-D74E-4C3B-B075-91A197521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自评：条件、冒号、缩进都能说明吗</a:t>
            </a:r>
          </a:p>
        </p:txBody>
      </p:sp>
      <p:sp>
        <p:nvSpPr>
          <p:cNvPr id="13" name="text-13-12">
            <a:extLst xmlns:a="http://schemas.openxmlformats.org/drawingml/2006/main">
              <a:ext uri="{FF2B5EF4-FFF2-40B4-BE49-F238E27FC236}">
                <a16:creationId xmlns:a16="http://schemas.microsoft.com/office/drawing/2014/main" id="{E9FDBB4F-0BD4-4A62-BD5F-A89D802AE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1eb6fbb2260d4060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71794409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F28D7ADE-4BEE-49D8-8885-1AB122606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规则、条件与分支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0E2D7A15-794C-4DAC-B05E-1D46F0B38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04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61AD0CFE-4DA8-4F84-A5BD-2C2086E07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86451495-288C-45FE-8A05-76AE569CD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if／elif／else从上往下选择分支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9294EE10-EAB6-4400-8D3A-F14870BB9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冒号与缩进共同标明执行范围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881C77C0-B94F-455E-B8FF-3CDF61DF8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规则改变后，要同步更新核验预期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55AB3FBA-6FBF-4DB2-BA77-ED5E22922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e6efee82b8804e40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21158198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2026-10-13T08:37:00.9600000Z</dcterms:created>
  <dcterms:modified xsi:type="dcterms:W3CDTF">2026-10-13T08:37:00.9600000Z</dcterms:modified>
</coreProperties>
</file>