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bf9163a0b1421a" /><Relationship Type="http://schemas.openxmlformats.org/officeDocument/2006/relationships/extended-properties" Target="/docProps/app.xml" Id="R195f5204d1ac4f02" /><Relationship Type="http://schemas.openxmlformats.org/officeDocument/2006/relationships/officeDocument" Target="/ppt/presentation.xml" Id="R5b83e9fc76084c5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4207a149cd0410b"/>
  </p:sldMasterIdLst>
  <p:notesMasterIdLst>
    <p:notesMasterId xmlns:r="http://schemas.openxmlformats.org/officeDocument/2006/relationships" r:id="R5addbb967ce14ceb"/>
  </p:notesMasterIdLst>
  <p:sldIdLst>
    <p:sldId xmlns:r="http://schemas.openxmlformats.org/officeDocument/2006/relationships" id="256" r:id="R0a84833f03834df6"/>
    <p:sldId xmlns:r="http://schemas.openxmlformats.org/officeDocument/2006/relationships" id="257" r:id="R349b7dbe212c4606"/>
    <p:sldId xmlns:r="http://schemas.openxmlformats.org/officeDocument/2006/relationships" id="258" r:id="Rc0a992f0b8c64919"/>
    <p:sldId xmlns:r="http://schemas.openxmlformats.org/officeDocument/2006/relationships" id="259" r:id="Rdfbe7c6408944272"/>
    <p:sldId xmlns:r="http://schemas.openxmlformats.org/officeDocument/2006/relationships" id="260" r:id="Re9d8e18307854294"/>
    <p:sldId xmlns:r="http://schemas.openxmlformats.org/officeDocument/2006/relationships" id="261" r:id="R4ab78121e5d841e0"/>
    <p:sldId xmlns:r="http://schemas.openxmlformats.org/officeDocument/2006/relationships" id="262" r:id="Rce59c25822974c43"/>
    <p:sldId xmlns:r="http://schemas.openxmlformats.org/officeDocument/2006/relationships" id="263" r:id="R97d7bb125cef4b11"/>
    <p:sldId xmlns:r="http://schemas.openxmlformats.org/officeDocument/2006/relationships" id="264" r:id="Rba9607c559cb4e0a"/>
    <p:sldId xmlns:r="http://schemas.openxmlformats.org/officeDocument/2006/relationships" id="265" r:id="Rd62c987e89fb47d5"/>
    <p:sldId xmlns:r="http://schemas.openxmlformats.org/officeDocument/2006/relationships" id="266" r:id="R9a3d49118c0e45b9"/>
    <p:sldId xmlns:r="http://schemas.openxmlformats.org/officeDocument/2006/relationships" id="267" r:id="Raa026b673aa74283"/>
    <p:sldId xmlns:r="http://schemas.openxmlformats.org/officeDocument/2006/relationships" id="268" r:id="R5848ceaa4adc40a5"/>
    <p:sldId xmlns:r="http://schemas.openxmlformats.org/officeDocument/2006/relationships" id="269" r:id="Ra250a937941d40f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5b384fb05614e57" /><Relationship Type="http://schemas.openxmlformats.org/officeDocument/2006/relationships/slideMaster" Target="/ppt/slideMasters/slideMaster1.xml" Id="R54207a149cd0410b" /><Relationship Type="http://schemas.openxmlformats.org/officeDocument/2006/relationships/notesMaster" Target="/ppt/notesMasters/notesMaster1.xml" Id="R5addbb967ce14ceb" /><Relationship Type="http://schemas.openxmlformats.org/officeDocument/2006/relationships/presProps" Target="/ppt/presProps.xml" Id="Rb603adf07ee74ba6" /><Relationship Type="http://schemas.openxmlformats.org/officeDocument/2006/relationships/tableStyles" Target="/ppt/tableStyles.xml" Id="R0d3eb2aba0ed4b63" /><Relationship Type="http://schemas.openxmlformats.org/officeDocument/2006/relationships/slide" Target="/ppt/slides/slide1.xml" Id="R0a84833f03834df6" /><Relationship Type="http://schemas.openxmlformats.org/officeDocument/2006/relationships/slide" Target="/ppt/slides/slide2.xml" Id="R349b7dbe212c4606" /><Relationship Type="http://schemas.openxmlformats.org/officeDocument/2006/relationships/slide" Target="/ppt/slides/slide3.xml" Id="Rc0a992f0b8c64919" /><Relationship Type="http://schemas.openxmlformats.org/officeDocument/2006/relationships/slide" Target="/ppt/slides/slide4.xml" Id="Rdfbe7c6408944272" /><Relationship Type="http://schemas.openxmlformats.org/officeDocument/2006/relationships/slide" Target="/ppt/slides/slide5.xml" Id="Re9d8e18307854294" /><Relationship Type="http://schemas.openxmlformats.org/officeDocument/2006/relationships/slide" Target="/ppt/slides/slide6.xml" Id="R4ab78121e5d841e0" /><Relationship Type="http://schemas.openxmlformats.org/officeDocument/2006/relationships/slide" Target="/ppt/slides/slide7.xml" Id="Rce59c25822974c43" /><Relationship Type="http://schemas.openxmlformats.org/officeDocument/2006/relationships/slide" Target="/ppt/slides/slide8.xml" Id="R97d7bb125cef4b11" /><Relationship Type="http://schemas.openxmlformats.org/officeDocument/2006/relationships/slide" Target="/ppt/slides/slide9.xml" Id="Rba9607c559cb4e0a" /><Relationship Type="http://schemas.openxmlformats.org/officeDocument/2006/relationships/slide" Target="/ppt/slides/slide10.xml" Id="Rd62c987e89fb47d5" /><Relationship Type="http://schemas.openxmlformats.org/officeDocument/2006/relationships/slide" Target="/ppt/slides/slide11.xml" Id="R9a3d49118c0e45b9" /><Relationship Type="http://schemas.openxmlformats.org/officeDocument/2006/relationships/slide" Target="/ppt/slides/slide12.xml" Id="Raa026b673aa74283" /><Relationship Type="http://schemas.openxmlformats.org/officeDocument/2006/relationships/slide" Target="/ppt/slides/slide13.xml" Id="R5848ceaa4adc40a5" /><Relationship Type="http://schemas.openxmlformats.org/officeDocument/2006/relationships/slide" Target="/ppt/slides/slide14.xml" Id="Ra250a937941d40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7f13f12d11a449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46590273c6145f5" /><Relationship Type="http://schemas.openxmlformats.org/officeDocument/2006/relationships/notesMaster" Target="/ppt/notesMasters/notesMaster1.xml" Id="R31313975e90d4a7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084e316176a4318" /><Relationship Type="http://schemas.openxmlformats.org/officeDocument/2006/relationships/notesMaster" Target="/ppt/notesMasters/notesMaster1.xml" Id="R4b3e24f258c3437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78b847789624ce4" /><Relationship Type="http://schemas.openxmlformats.org/officeDocument/2006/relationships/notesMaster" Target="/ppt/notesMasters/notesMaster1.xml" Id="Rf14a8745b35f4f7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467ce6062484d9d" /><Relationship Type="http://schemas.openxmlformats.org/officeDocument/2006/relationships/notesMaster" Target="/ppt/notesMasters/notesMaster1.xml" Id="R9265c80fc0f7414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6a79e4f0c0b489b" /><Relationship Type="http://schemas.openxmlformats.org/officeDocument/2006/relationships/notesMaster" Target="/ppt/notesMasters/notesMaster1.xml" Id="R1ab394b03061449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c9727816ae043dc" /><Relationship Type="http://schemas.openxmlformats.org/officeDocument/2006/relationships/notesMaster" Target="/ppt/notesMasters/notesMaster1.xml" Id="Rc4c2942bf4df43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fce533f5db84949" /><Relationship Type="http://schemas.openxmlformats.org/officeDocument/2006/relationships/notesMaster" Target="/ppt/notesMasters/notesMaster1.xml" Id="Rf0ee31b94fb949e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107291546394d06" /><Relationship Type="http://schemas.openxmlformats.org/officeDocument/2006/relationships/notesMaster" Target="/ppt/notesMasters/notesMaster1.xml" Id="Rdb9126725c314fb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cc6619ff8894a0b" /><Relationship Type="http://schemas.openxmlformats.org/officeDocument/2006/relationships/notesMaster" Target="/ppt/notesMasters/notesMaster1.xml" Id="R9e2f6bc047374ad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2ac38d7669a43f5" /><Relationship Type="http://schemas.openxmlformats.org/officeDocument/2006/relationships/notesMaster" Target="/ppt/notesMasters/notesMaster1.xml" Id="Ra37900384f734e5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1d6dccbd685469d" /><Relationship Type="http://schemas.openxmlformats.org/officeDocument/2006/relationships/notesMaster" Target="/ppt/notesMasters/notesMaster1.xml" Id="R7709d050ad6b4d5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843fdb5694c476d" /><Relationship Type="http://schemas.openxmlformats.org/officeDocument/2006/relationships/notesMaster" Target="/ppt/notesMasters/notesMaster1.xml" Id="Rad99640d0f03430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3348a640127432d" /><Relationship Type="http://schemas.openxmlformats.org/officeDocument/2006/relationships/notesMaster" Target="/ppt/notesMasters/notesMaster1.xml" Id="R4e9791ffa458449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69c8fc9e7ae4c89" /><Relationship Type="http://schemas.openxmlformats.org/officeDocument/2006/relationships/notesMaster" Target="/ppt/notesMasters/notesMaster1.xml" Id="R80e2c1cb466e46b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第11课 古厝台阶有几种走法</a:t>
            </a:r>
          </a:p>
          <a:p>
            <a:r>
              <a:rPr lang="zh-CN"/>
              <a:t>第1页 古厝台阶有几种走法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打开第11课，准备纸笔。说明本课进入算法挑战，基础目标是能按规则列小例子、核对五级台阶的结果；进阶目标是解释两项相加与旧值保存。允许先用自然语言和表格说明，不要求记住某个数列名称。古厝只是课堂情境，台阶级数与走法规则均由本题设定。</a:t>
            </a:r>
          </a:p>
          <a:p>
            <a:r>
              <a:rPr lang="zh-CN"/>
              <a:t>课堂安排：共45分钟。教师精讲，学生在离线网页独立操作。课前打开包内本课HTML，无需班级座号登录或联网，等待内嵌Python完成本机初始化。绿色下划线文字为对应课程的可点击入口。</a:t>
            </a:r>
          </a:p>
          <a:p>
            <a:r>
              <a:rPr lang="zh-CN"/>
              <a:t>本套课件承接第1课，所有插画只作教学情境示意。封面背景使用生成式插画。 45分钟优先完成小步、主问题和独立测验；迁移与递归、复杂保护等拓展可课后完成。绿色链接指向包内课程，保持目录完整。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基础与进阶目标分别是什么？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基础是列小例子、核对5级8种；进阶是解释按最后一步分类与两个旧值的更新。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允许用纸条和变量表解释，先不背数列名。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../学生离线课程/第11课.html#lesson=11&amp;tab=learn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第11课 古厝台阶有几种走法</a:t>
            </a:r>
          </a:p>
          <a:p>
            <a:r>
              <a:rPr lang="zh-CN"/>
              <a:t>第2页 台阶问题的规则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用两张写着1和2的纸条交换位置，提示学生注意步序而不是只看相加结果。请学生用自己的话重述允许的步长和终点要求，排除一次走3级或超过终点的路线。说明这里的不同顺序算不同走法是模型规则；规则改变，结果也会改变。随后以4级台阶作为教师变式，避免只背离线网页三阶题目的数量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1+2与2+1为什么分开计数？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步序不同，本题明确按不同路线分别计数，虽然都到达3级。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只能每步1或2级且恰好到终点。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../学生离线课程/第11课.html#lesson=11&amp;tab=learn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第11课 古厝台阶有几种走法</a:t>
            </a:r>
          </a:p>
          <a:p>
            <a:r>
              <a:rPr lang="zh-CN"/>
              <a:t>第3页 按最后一步给4级台阶分类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先让学生找每条路线最后一步，再看竖线前面的子路线。左边必须先到3级，有三条；右边必须先到2级，有两条。两类最后一步长度不同，所以不会重叠；本题只允许1或2级，所以没有第三类。请学生解释为什么可以相加，避免把递推式当作观察几个数字后的猜测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4级按最后一步怎样分类？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最后1级来自3级的3种路线，最后2级来自2级的2种路线，共5种；两类无重叠且覆盖全部。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要求解释分类依据，不凭数字猜规律。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../学生离线课程/第11课.html#lesson=11&amp;tab=learn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第11课 古厝台阶有几种走法</a:t>
            </a:r>
          </a:p>
          <a:p>
            <a:r>
              <a:rPr lang="zh-CN"/>
              <a:t>第4页 新值计算与旧值保留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告诉学生此处已知相邻两项为8和13，先不纠缠级数名称，把三行更新当成传递纸条的操作。请学生每执行一行记录三个变量，预期新结果先保存在next_count，随后previous接旧current，current接新结果。追问第一行计算时用了哪两个旧值，强调赋值按顺序立即发生，变量不会自动记住旧值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previous=8、current=13更新后是什么？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先算next_count=21，再令previous=13、current=21，输出13 21。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每行立即生效，先计算新项再覆盖旧项。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../学生离线课程/第11课.html#lesson=11&amp;tab=learn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第11课 古厝台阶有几种走法</a:t>
            </a:r>
          </a:p>
          <a:p>
            <a:r>
              <a:rPr lang="zh-CN"/>
              <a:t>第5页 初值与逐轮推算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解释0级的一种空走法表示不走，作为统一递推的起点，而不是“走了一步”。1级只有连续走1级这一种。请学生跟踪表格第一轮：先得到2，再移动两个旧值。之后抽一行让学生口算。每行结束后current表示本行级数的走法数，previous表示前一级，帮助学生始终给变量配上含义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初始previous与current为什么都为1？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分别代表0级的一种空走法与1级的一种走法，数值相同但含义不同。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0级的1不表示走了一步。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../学生离线课程/第11课.html#lesson=11&amp;tab=learn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第11课 古厝台阶有几种走法</a:t>
            </a:r>
          </a:p>
          <a:p>
            <a:r>
              <a:rPr lang="zh-CN"/>
              <a:t>第6页 完整循环：每级计算一项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逐行对应上一页表格，说明range(2, n + 1)产生2至n，不包含右端点n+1。请学生预测n=1时是否运行循环，预期没有新的级数需要计算，直接保留初值current为1。强调本课先学习明确的临时变量写法，不急于压成一行；能解释每一轮变量代表哪一级，比代码更短重要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n=5循环几次，输出什么？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从第2级到第5级共4轮，输出8；n=1不执行循环，保留1。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range终点n+1不包含；三行更新顺序不变。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../学生离线课程/第11课.html#lesson=11&amp;tab=learn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第11课 古厝台阶有几种走法</a:t>
            </a:r>
          </a:p>
          <a:p>
            <a:r>
              <a:rPr lang="zh-CN"/>
              <a:t>第7页 5个小步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进入第11课“学一学”，按五个小步推进。巡视时先检查学生能否说清一条路线的步序，再检查变量更新。对卡在代码题的学生，用纸上三列表让他逐行填值，不直接指向空格答案。较快者为同桌解释为什么两类路线互不重叠，不提前覆盖别人的代码。基础学生先完成小规模验证，进阶解释允许课后补充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前三步的小例子有什么作用？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先核对计数规则与初值，再用代码验证前两项相加，避免只抄大数答案。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基础学生优先完成小例子，完整推导可继续练习。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古厝台阶先看两级：2种</a:t>
            </a:r>
          </a:p>
          <a:p>
            <a:r>
              <a:rPr lang="zh-CN"/>
              <a:t>解释：两种是“2”和“1+1”；这些是练习规则，不是在描述某处古厝的实际台阶。</a:t>
            </a:r>
          </a:p>
          <a:p>
            <a:r>
              <a:rPr lang="zh-CN"/>
              <a:t/>
            </a:r>
          </a:p>
          <a:p>
            <a:r>
              <a:rPr lang="zh-CN"/>
              <a:t>先后顺序算不同：算两种，因为先后顺序不同</a:t>
            </a:r>
          </a:p>
          <a:p>
            <a:r>
              <a:rPr lang="zh-CN"/>
              <a:t>解释：1+2与2+1的先后顺序不同，分别算一条走法。3级还有1+1+1。</a:t>
            </a:r>
          </a:p>
          <a:p>
            <a:r>
              <a:rPr lang="zh-CN"/>
              <a:t/>
            </a:r>
          </a:p>
          <a:p>
            <a:r>
              <a:rPr lang="zh-CN"/>
              <a:t>前两项相加：3</a:t>
            </a:r>
          </a:p>
          <a:p>
            <a:r>
              <a:rPr lang="zh-CN"/>
              <a:t>解释：到3级共有2 + 1 = 3种；分组依据是最后一步的长度。</a:t>
            </a:r>
          </a:p>
          <a:p>
            <a:r>
              <a:rPr lang="zh-CN"/>
              <a:t/>
            </a:r>
          </a:p>
          <a:p>
            <a:r>
              <a:rPr lang="zh-CN"/>
              <a:t>用旧值算两级：previous = 1</a:t>
            </a:r>
          </a:p>
          <a:p>
            <a:r>
              <a:rPr lang="zh-CN"/>
              <a:t>current = 1</a:t>
            </a:r>
          </a:p>
          <a:p>
            <a:r>
              <a:rPr lang="zh-CN"/>
              <a:t>next_count = previous + current</a:t>
            </a:r>
          </a:p>
          <a:p>
            <a:r>
              <a:rPr lang="zh-CN"/>
              <a:t>print(next_count)</a:t>
            </a:r>
          </a:p>
          <a:p>
            <a:r>
              <a:rPr lang="zh-CN"/>
              <a:t/>
            </a:r>
          </a:p>
          <a:p>
            <a:r>
              <a:rPr lang="zh-CN"/>
              <a:t>预期输出：2</a:t>
            </a:r>
          </a:p>
          <a:p>
            <a:r>
              <a:rPr lang="zh-CN"/>
              <a:t>解释：1 + 1 = 2，对应2级的两种走法。0级约定1种空走法用于起步。</a:t>
            </a:r>
          </a:p>
          <a:p>
            <a:r>
              <a:rPr lang="zh-CN"/>
              <a:t/>
            </a:r>
          </a:p>
          <a:p>
            <a:r>
              <a:rPr lang="zh-CN"/>
              <a:t>临时保存到四级：previous = 1</a:t>
            </a:r>
          </a:p>
          <a:p>
            <a:r>
              <a:rPr lang="zh-CN"/>
              <a:t>current = 1</a:t>
            </a:r>
          </a:p>
          <a:p>
            <a:r>
              <a:rPr lang="zh-CN"/>
              <a:t>for step in range(2, 5):</a:t>
            </a:r>
          </a:p>
          <a:p>
            <a:r>
              <a:rPr lang="zh-CN"/>
              <a:t>    next_count = previous + current</a:t>
            </a:r>
          </a:p>
          <a:p>
            <a:r>
              <a:rPr lang="zh-CN"/>
              <a:t>    previous = current</a:t>
            </a:r>
          </a:p>
          <a:p>
            <a:r>
              <a:rPr lang="zh-CN"/>
              <a:t>    current = next_count</a:t>
            </a:r>
          </a:p>
          <a:p>
            <a:r>
              <a:rPr lang="zh-CN"/>
              <a:t>print(current)</a:t>
            </a:r>
          </a:p>
          <a:p>
            <a:r>
              <a:rPr lang="zh-CN"/>
              <a:t/>
            </a:r>
          </a:p>
          <a:p>
            <a:r>
              <a:rPr lang="zh-CN"/>
              <a:t>预期输出：5</a:t>
            </a:r>
          </a:p>
          <a:p>
            <a:r>
              <a:rPr lang="zh-CN"/>
              <a:t>解释：先计算新项，再依次替换旧项；current经过2、3、5，最后表示4级的5种走法。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../学生离线课程/第11课.html#lesson=11&amp;tab=learn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第11课 古厝台阶有几种走法</a:t>
            </a:r>
          </a:p>
          <a:p>
            <a:r>
              <a:rPr lang="zh-CN"/>
              <a:t>第8页 旧值提前覆盖的后果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让学生用第4页教师变式中的8和13作检验，分别手动执行正确与错误次序。错误程序语法合法，也能输出数字，因此需要用原规则核对。请学生指出是哪一行覆盖了哪一个旧值，不能只说“顺序错了”。临时变量保存的是刚算出的新结果，让接下来的两次替换不会破坏计算所需的信息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若先previous=current，再相加，会怎样？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原8被13覆盖，计算成13+13=26，丢失较早一项。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指出具体哪行覆盖哪个旧值，不能只说“顺序错”。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../学生离线课程/第11课.html#lesson=11&amp;tab=learn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第11课 古厝台阶有几种走法</a:t>
            </a:r>
          </a:p>
          <a:p>
            <a:r>
              <a:rPr lang="zh-CN"/>
              <a:t>第9页 四组台阶数据的检验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使用离线网页第11课完整程序，保留n、previous、current、next_count这些有明确含义的变量。基础核对为1级1种、2级2种、5级8种、10级89种。巡视时关注range上界是否遗漏n，以及current是否误更新成previous。请学生至少展示一次运行前预测和运行后输出；只复制表格数值不能替代真实运行记录。 本课程包提供8组公开检验。本课固定检测核对current，并要求打印current结果。可增加解释标签，但不能只改标签或写死答案。 通过只说明公开样例符合规则，仍要解释数据与执行过程。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n=1、2、5、10的走法数是什么？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依次1、2、8、89；还需纸笔跟踪一轮previous、current、next_count。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保留检测变量，要求真实运行记录。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../学生离线课程/第11课.html#lesson=11&amp;tab=practice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第11课 古厝台阶有几种走法</a:t>
            </a:r>
          </a:p>
          <a:p>
            <a:r>
              <a:rPr lang="zh-CN"/>
              <a:t>第10页 小规模与边界核对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先强调0级是约定的空路线，数字1有明确的计数含义；它并不代表迈了一步。请学生检查n=0或1时range为空，current保留1，符合本课约定。小数据负责核对规则和初值，较大数据负责检验多轮更新。负数台阶不在本题输入范围，不能把程序碰巧输出的数字解释成有效走法数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n=0和1为什么都输出1？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0级约定一种不走的空路线；1级只有走1级的路线。两种情况循环都为空。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负数不在规则内，不解释偶然输出为有效答案。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../学生离线课程/第11课.html#lesson=11&amp;tab=learn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第11课 古厝台阶有几种走法</a:t>
            </a:r>
          </a:p>
          <a:p>
            <a:r>
              <a:rPr lang="zh-CN"/>
              <a:t>第11页 迁移：20级台阶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完成基础核对的学生将n改为20，先估计数量再运行，结果10946种。强调循环19轮是在计算走法总数，不是在逐条走完10946条路线。引导学生体会利用较小问题结果的价值，同时避免笼统地说程序“瞬间枚举全部”。提醒本算法仍依赖每次只能走1或2级的原规则。 此页为选做，基础未完成者继续主任务；改变算法规则的迁移另存副本，到验证实验或用手算预期核验，返回原检测前恢复主任务。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20级有多少种，程序循环多少轮？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10946种；从第2到20级计算19轮。计数过程没有逐条枚举10946条路线。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区分算法轮数与路线总数。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../学生离线课程/第11课.html#lesson=11&amp;tab=practice</a:t>
            </a:r>
          </a:p>
          <a:p>
            <a:r>
              <a:rPr lang="zh-CN"/>
              <a:t>变式验证：../验证实验/index.html#lesson=11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第11课 古厝台阶有几种走法</a:t>
            </a:r>
          </a:p>
          <a:p>
            <a:r>
              <a:rPr lang="zh-CN"/>
              <a:t>第12页 走法规则改变以后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把问题留作算法迁移，不要求现场写完整新程序。预期按最后一步1、2、3级分三类，分别来自前一、前二、前三个位置，需要相应初值与三项旧结果。对只说把旧结果乘3的学生，追问三个来源的数量是否相同。重点评价能否从规则重新分类，而不是套用前两项相加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允许1、2、3级时还能只加前两项吗？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不能。按最后一步分三类，需前1、前2、前3级结果和相应初值；1/2/3级为1/2/4。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先说分类，完整新程序选做，不挤占测验。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../学生离线课程/第11课.html#lesson=11&amp;tab=learn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第11课 古厝台阶有几种走法</a:t>
            </a:r>
          </a:p>
          <a:p>
            <a:r>
              <a:rPr lang="zh-CN"/>
              <a:t>第13页 知识检测与自评</a:t>
            </a:r>
          </a:p>
          <a:p>
            <a:r>
              <a:rPr lang="zh-CN"/>
              <a:t>建议用时：4分钟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保持离线网页测验独立完成，不把题目中的旧值直接代入投屏演算。学生提交后可使用纸上变量表自行订正。巡视重点检查他是否理解赋值发生的先后，以及不同顺序为什么分开计数。自评依据应包含一次真实枚举或跟踪记录，未能解释的项目暂不勾选。基础与进阶目标分层反馈，不因尚未完整推导就否定已完成的小例子。 按真实表现自评；完成后导出学习记录JSON、学习报告或代码，记录仅在本机保存。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怎样用三行更新题订正？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每行后写出三个变量，确认next_count先保存两项旧值之和，然后再移动两项。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先独立提交，再比较自己的跟踪表。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知识题1：3种。</a:t>
            </a:r>
          </a:p>
          <a:p>
            <a:r>
              <a:rPr lang="zh-CN"/>
              <a:t>解释：三种为1+1+1、1+2、2+1；后两种先后不同，所以分别计数。</a:t>
            </a:r>
          </a:p>
          <a:p>
            <a:r>
              <a:rPr lang="zh-CN"/>
              <a:t/>
            </a:r>
          </a:p>
          <a:p>
            <a:r>
              <a:rPr lang="zh-CN"/>
              <a:t>知识题2：5和8。</a:t>
            </a:r>
          </a:p>
          <a:p>
            <a:r>
              <a:rPr lang="zh-CN"/>
              <a:t>解释：先算next_count为8，再把previous设为旧current的5，最后把current设为8。</a:t>
            </a:r>
          </a:p>
          <a:p>
            <a:r>
              <a:rPr lang="zh-CN"/>
              <a:t/>
            </a:r>
          </a:p>
          <a:p>
            <a:r>
              <a:rPr lang="zh-CN"/>
              <a:t>知识题3：原previous已被覆盖，算成了两个current相加。</a:t>
            </a:r>
          </a:p>
          <a:p>
            <a:r>
              <a:rPr lang="zh-CN"/>
              <a:t>解释：赋值会替换旧值。提前把previous设成current，就丢掉了较早一项，下一项不能再由原来两项相加得到。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../学生离线课程/第11课.html#lesson=11&amp;tab=quiz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第11课 古厝台阶有几种走法</a:t>
            </a:r>
          </a:p>
          <a:p>
            <a:r>
              <a:rPr lang="zh-CN"/>
              <a:t>第14页 分类、递推与核对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用自己的话解释两项相加的来源，而不是报出数列名称。再请另一名学生说出临时变量保护了什么信息。总结本课从小例子、分类到状态更新的过程，下一课会用类似的分解思想研究汉诺塔，但新的规则将产生不同的更新式。提醒即使AI给出代码，也要自己核对初值和每轮变量含义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临时变量保存了什么？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保存刚算出的新项，让旧current移给previous后，新项仍可赋给current。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用具体一轮说明，保存枚举、核对表和更新记录。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../学生离线课程/第11课.html#lesson=11&amp;tab=learn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16e12dab30453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8941a7d2084f5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7fa61a15d24e9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3e19c1feb246d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35b89745bd421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2fad145e4a4fa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D4CAB52-56D3-46E1-8B32-8EEC523C6B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A2F6F2E-9CFE-4066-8F02-CD38A1E7EDC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40B7CA0-C492-4205-85AA-F9D785EAB0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2BA8FF8-B55B-4BB9-A1A1-6528FCE83E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4A429AE-8FB3-4F28-8F4D-D2646866126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D095083-02DD-4F2A-87A2-632F0855F5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82D203A-1D20-4C70-A716-AAF95BD28BF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4C0E8F8-CBC6-45A2-A345-FA9F8071639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154FA38-0FAB-459C-94EB-78AEFC2043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10DBE07-C5EA-4321-A56F-3C2061F91E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0756c578b024703" /><Relationship Type="http://schemas.openxmlformats.org/officeDocument/2006/relationships/slideLayout" Target="/ppt/slideLayouts/slideLayout1.xml" Id="R955d253cb5094cd5" /><Relationship Type="http://schemas.openxmlformats.org/officeDocument/2006/relationships/slideLayout" Target="/ppt/slideLayouts/slideLayout2.xml" Id="R20587668ce104b85" /><Relationship Type="http://schemas.openxmlformats.org/officeDocument/2006/relationships/slideLayout" Target="/ppt/slideLayouts/slideLayout3.xml" Id="R9f8a2e2b9a0f401c" /><Relationship Type="http://schemas.openxmlformats.org/officeDocument/2006/relationships/slideLayout" Target="/ppt/slideLayouts/slideLayout4.xml" Id="R931c60b7d5714709" /><Relationship Type="http://schemas.openxmlformats.org/officeDocument/2006/relationships/slideLayout" Target="/ppt/slideLayouts/slideLayout5.xml" Id="R328b082049e845a7" /><Relationship Type="http://schemas.openxmlformats.org/officeDocument/2006/relationships/slideLayout" Target="/ppt/slideLayouts/slideLayout6.xml" Id="R545bbccee8e44f1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55d253cb5094cd5"/>
    <p:sldLayoutId xmlns:r="http://schemas.openxmlformats.org/officeDocument/2006/relationships" id="2147483650" r:id="R20587668ce104b85"/>
    <p:sldLayoutId xmlns:r="http://schemas.openxmlformats.org/officeDocument/2006/relationships" id="2147483651" r:id="R9f8a2e2b9a0f401c"/>
    <p:sldLayoutId xmlns:r="http://schemas.openxmlformats.org/officeDocument/2006/relationships" id="2147483652" r:id="R931c60b7d5714709"/>
    <p:sldLayoutId xmlns:r="http://schemas.openxmlformats.org/officeDocument/2006/relationships" id="2147483653" r:id="R328b082049e845a7"/>
    <p:sldLayoutId xmlns:r="http://schemas.openxmlformats.org/officeDocument/2006/relationships" id="2147483654" r:id="R545bbccee8e44f1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f91eaa42184128" /><Relationship Type="http://schemas.openxmlformats.org/officeDocument/2006/relationships/image" Target="/ppt/media/image.png" Id="Rd0b1c30a33d14127" /><Relationship Type="http://schemas.openxmlformats.org/officeDocument/2006/relationships/notesSlide" Target="/ppt/notesSlides/notesSlide1.xml" Id="R899fe103e5614e6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01da986b9d43c4" /><Relationship Type="http://schemas.openxmlformats.org/officeDocument/2006/relationships/notesSlide" Target="/ppt/notesSlides/notesSlide2.xml" Id="Ra7db56a6277e427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b8f5868abf4a28" /><Relationship Type="http://schemas.openxmlformats.org/officeDocument/2006/relationships/notesSlide" Target="/ppt/notesSlides/notesSlide3.xml" Id="Ref0294c98a404d3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8603e20af04621" /><Relationship Type="http://schemas.openxmlformats.org/officeDocument/2006/relationships/notesSlide" Target="/ppt/notesSlides/notesSlide4.xml" Id="R84cce61d59fe4f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7b00ebd58e4777" /><Relationship Type="http://schemas.openxmlformats.org/officeDocument/2006/relationships/notesSlide" Target="/ppt/notesSlides/notesSlide5.xml" Id="R321b927208c948e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de3c3042ac4a41" /><Relationship Type="http://schemas.openxmlformats.org/officeDocument/2006/relationships/notesSlide" Target="/ppt/notesSlides/notesSlide6.xml" Id="R36014b88b8b048e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e7019af9084672" /><Relationship Type="http://schemas.openxmlformats.org/officeDocument/2006/relationships/hyperlink" Target="../%E5%AD%A6%E7%94%9F%E7%A6%BB%E7%BA%BF%E8%AF%BE%E7%A8%8B/%E7%AC%AC11%E8%AF%BE.html#lesson=11&amp;tab=learn" TargetMode="External" Id="R851d02dc4d654005" /><Relationship Type="http://schemas.openxmlformats.org/officeDocument/2006/relationships/notesSlide" Target="/ppt/notesSlides/notesSlide7.xml" Id="R8d782a6b3ae340c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8e51fab87f424c" /><Relationship Type="http://schemas.openxmlformats.org/officeDocument/2006/relationships/notesSlide" Target="/ppt/notesSlides/notesSlide8.xml" Id="R4986eff9dd194b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c95044cd4f45a2" /><Relationship Type="http://schemas.openxmlformats.org/officeDocument/2006/relationships/hyperlink" Target="../%E5%AD%A6%E7%94%9F%E7%A6%BB%E7%BA%BF%E8%AF%BE%E7%A8%8B/%E7%AC%AC11%E8%AF%BE.html#lesson=11&amp;tab=practice" TargetMode="External" Id="Rbeabde7089b84ce8" /><Relationship Type="http://schemas.openxmlformats.org/officeDocument/2006/relationships/notesSlide" Target="/ppt/notesSlides/notesSlide9.xml" Id="R8fbee59aae3749e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9c4f96c7884092" /><Relationship Type="http://schemas.openxmlformats.org/officeDocument/2006/relationships/notesSlide" Target="/ppt/notesSlides/notesSlide10.xml" Id="R9ff9a63a5589493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0f1590518847d3" /><Relationship Type="http://schemas.openxmlformats.org/officeDocument/2006/relationships/notesSlide" Target="/ppt/notesSlides/notesSlide11.xml" Id="R06cf437373e845d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79b5186feb413a" /><Relationship Type="http://schemas.openxmlformats.org/officeDocument/2006/relationships/notesSlide" Target="/ppt/notesSlides/notesSlide12.xml" Id="R5237b668a281456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9d360e9abe42f4" /><Relationship Type="http://schemas.openxmlformats.org/officeDocument/2006/relationships/hyperlink" Target="../%E5%AD%A6%E7%94%9F%E7%A6%BB%E7%BA%BF%E8%AF%BE%E7%A8%8B/%E7%AC%AC11%E8%AF%BE.html#lesson=11&amp;tab=quiz" TargetMode="External" Id="R7ff93e308add4e20" /><Relationship Type="http://schemas.openxmlformats.org/officeDocument/2006/relationships/notesSlide" Target="/ppt/notesSlides/notesSlide13.xml" Id="Rc627b2253d25448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5e106595a6451d" /><Relationship Type="http://schemas.openxmlformats.org/officeDocument/2006/relationships/hyperlink" Target="../%E5%AD%A6%E7%94%9F%E7%A6%BB%E7%BA%BF%E8%AF%BE%E7%A8%8B/%E7%AC%AC11%E8%AF%BE.html#lesson=11&amp;tab=quiz" TargetMode="External" Id="R3796b58d775b4dd7" /><Relationship Type="http://schemas.openxmlformats.org/officeDocument/2006/relationships/notesSlide" Target="/ppt/notesSlides/notesSlide14.xml" Id="Red0f9396133c4ae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11B5E7-44B6-4F9D-BA25-65512CD8A9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b1c30a33d1412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754CEAE9-D388-46AB-86C8-1978A5439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11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208F7C77-FDC6-4171-99E5-0EFC5CF46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古厝台阶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有几种走法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A7EC8086-889C-4952-8099-705CF84AC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算法挑战、前两项相加、临时变量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414C033B-8BC2-4369-A8A4-5E95F8C27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8801767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6225922B-7A8A-4D11-BFFB-1E736AD34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台阶问题的规则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803CB7BF-C5D7-4DA9-BDA8-D1CF5AA3B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F58606F3-FDAB-400C-AC07-0AFF191B0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6EDE5CA1-E545-4695-AAD3-CD031CB52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每次只走1级或2级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F6F12594-D821-4CDC-A39F-34CB728F0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总级数相同，先后顺序不同仍分开计数。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A6D2BE9D-44D8-4AE4-80A7-86550450B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一条走法要写出每一步，并恰好到终点。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CAA9E949-4B64-494B-839B-BB697C3F5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先研究短台阶，再推算长台阶。</a:t>
            </a:r>
          </a:p>
        </p:txBody>
      </p:sp>
    </p:spTree>
    <p:extLst>
      <p:ext uri="{BB962C8B-B14F-4D97-AF65-F5344CB8AC3E}">
        <p14:creationId xmlns:p14="http://schemas.microsoft.com/office/powerpoint/2010/main" val="89603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3-0">
            <a:extLst xmlns:a="http://schemas.openxmlformats.org/drawingml/2006/main">
              <a:ext uri="{FF2B5EF4-FFF2-40B4-BE49-F238E27FC236}">
                <a16:creationId xmlns:a16="http://schemas.microsoft.com/office/drawing/2014/main" id="{EA1A860A-0CEF-4AE3-899E-2B251B645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按最后一步给4级台阶分类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C1027C10-FC79-4CDA-BEBE-F233192A9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28071968-69C9-429B-973D-314E7965F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3A488DDE-69E9-48E9-9E7F-30B0B6E28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最后走1级：前面到3级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654F0438-0CE3-4B22-BB2C-1A1A3A4B2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最后走2级：前面到2级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15A4279E-0539-4865-8270-89CFCF113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1 + 1 + 1 ｜1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A1E04873-A257-49AD-9518-3899A249A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1 + 2 ｜1</a:t>
            </a:r>
          </a:p>
        </p:txBody>
      </p:sp>
      <p:sp>
        <p:nvSpPr>
          <p:cNvPr id="8" name="text-3-7">
            <a:extLst xmlns:a="http://schemas.openxmlformats.org/drawingml/2006/main">
              <a:ext uri="{FF2B5EF4-FFF2-40B4-BE49-F238E27FC236}">
                <a16:creationId xmlns:a16="http://schemas.microsoft.com/office/drawing/2014/main" id="{D5338B7E-A4D6-4F36-8017-45ECB3884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 + 1 ｜1</a:t>
            </a:r>
          </a:p>
        </p:txBody>
      </p:sp>
      <p:sp>
        <p:nvSpPr>
          <p:cNvPr id="9" name="text-3-8">
            <a:extLst xmlns:a="http://schemas.openxmlformats.org/drawingml/2006/main">
              <a:ext uri="{FF2B5EF4-FFF2-40B4-BE49-F238E27FC236}">
                <a16:creationId xmlns:a16="http://schemas.microsoft.com/office/drawing/2014/main" id="{1F9C95E8-DDCC-40FE-84AA-C9253989F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1 + 1 ｜2</a:t>
            </a:r>
          </a:p>
        </p:txBody>
      </p:sp>
      <p:sp>
        <p:nvSpPr>
          <p:cNvPr id="10" name="text-3-9">
            <a:extLst xmlns:a="http://schemas.openxmlformats.org/drawingml/2006/main">
              <a:ext uri="{FF2B5EF4-FFF2-40B4-BE49-F238E27FC236}">
                <a16:creationId xmlns:a16="http://schemas.microsoft.com/office/drawing/2014/main" id="{4A551872-4DBD-40DE-BFC0-9A9464BCD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 ｜2</a:t>
            </a:r>
          </a:p>
        </p:txBody>
      </p:sp>
      <p:sp>
        <p:nvSpPr>
          <p:cNvPr id="11" name="text-3-10">
            <a:extLst xmlns:a="http://schemas.openxmlformats.org/drawingml/2006/main">
              <a:ext uri="{FF2B5EF4-FFF2-40B4-BE49-F238E27FC236}">
                <a16:creationId xmlns:a16="http://schemas.microsoft.com/office/drawing/2014/main" id="{71A76229-FE20-48F4-BF5C-855920CB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竖线分开“已有走法”和“最后一步”，共3＋2＝5种。</a:t>
            </a:r>
          </a:p>
        </p:txBody>
      </p:sp>
    </p:spTree>
    <p:extLst>
      <p:ext uri="{BB962C8B-B14F-4D97-AF65-F5344CB8AC3E}">
        <p14:creationId xmlns:p14="http://schemas.microsoft.com/office/powerpoint/2010/main" val="18657649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4-0">
            <a:extLst xmlns:a="http://schemas.openxmlformats.org/drawingml/2006/main">
              <a:ext uri="{FF2B5EF4-FFF2-40B4-BE49-F238E27FC236}">
                <a16:creationId xmlns:a16="http://schemas.microsoft.com/office/drawing/2014/main" id="{2F1A2B8F-0B57-4B43-9F26-955F3CB0C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新值计算与旧值保留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D5B7AB58-3776-4CA2-94DC-E87E4332E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30C1873D-2622-4957-AD3A-64D97C579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C5E562EF-F6AF-4C48-A336-3056BF97C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previous = 8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D2802324-172F-4BD6-A39D-A7ED02A03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current = 13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3673DE9A-8BA2-4D64-89E7-2EB0456E2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next_count = previous + current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F801908A-6F85-4C24-97FC-D22F3F63F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previous = current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CFB2D39B-73E1-4202-867B-D0672722B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current = next_count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2A378883-F5A2-4166-A13C-2B774A340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print(previous, current)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90C2AE33-51CF-43F3-B570-57A7DBEA8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两个变量表示相邻两项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67D16072-0D38-4545-AB4F-72AB0A58C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next_count</a:t>
            </a:r>
          </a:p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先接住新结果</a:t>
            </a:r>
          </a:p>
        </p:txBody>
      </p:sp>
      <p:sp>
        <p:nvSpPr>
          <p:cNvPr id="12" name="text-4-11">
            <a:extLst xmlns:a="http://schemas.openxmlformats.org/drawingml/2006/main">
              <a:ext uri="{FF2B5EF4-FFF2-40B4-BE49-F238E27FC236}">
                <a16:creationId xmlns:a16="http://schemas.microsoft.com/office/drawing/2014/main" id="{0F56E07C-1ADD-4296-B7C8-D06C4FD90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更新后仍保存相邻两项</a:t>
            </a:r>
          </a:p>
        </p:txBody>
      </p:sp>
      <p:sp>
        <p:nvSpPr>
          <p:cNvPr id="13" name="text-4-12">
            <a:extLst xmlns:a="http://schemas.openxmlformats.org/drawingml/2006/main">
              <a:ext uri="{FF2B5EF4-FFF2-40B4-BE49-F238E27FC236}">
                <a16:creationId xmlns:a16="http://schemas.microsoft.com/office/drawing/2014/main" id="{60FC1034-796A-4C5A-B387-D8CB2B97E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输出：13 21；先保存新项，再把两项向前移动。</a:t>
            </a:r>
          </a:p>
        </p:txBody>
      </p:sp>
    </p:spTree>
    <p:extLst>
      <p:ext uri="{BB962C8B-B14F-4D97-AF65-F5344CB8AC3E}">
        <p14:creationId xmlns:p14="http://schemas.microsoft.com/office/powerpoint/2010/main" val="7866786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-0">
            <a:extLst xmlns:a="http://schemas.openxmlformats.org/drawingml/2006/main">
              <a:ext uri="{FF2B5EF4-FFF2-40B4-BE49-F238E27FC236}">
                <a16:creationId xmlns:a16="http://schemas.microsoft.com/office/drawing/2014/main" id="{9B203011-E152-4AD5-9CEF-CBF5AD64B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初值与逐轮推算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CA90EF92-B9F6-4AC6-A136-957E671D7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FCC86680-CE90-4D79-8E01-B1633EE2B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81C7BF-FD23-47E1-8F7A-584C79CB4A13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190750"/>
                <a:gridCol w="2857500"/>
                <a:gridCol w="2667000"/>
                <a:gridCol w="30480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计算的级数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更新前两项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先算新项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更新后两项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1，1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1，2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1，2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2，3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2，3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3，5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3，5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5，8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E92838EA-1938-44C3-881D-4E78694A4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起步时previous表示0级、current表示1级，均取1。</a:t>
            </a:r>
          </a:p>
        </p:txBody>
      </p:sp>
    </p:spTree>
    <p:extLst>
      <p:ext uri="{BB962C8B-B14F-4D97-AF65-F5344CB8AC3E}">
        <p14:creationId xmlns:p14="http://schemas.microsoft.com/office/powerpoint/2010/main" val="8177650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6-0">
            <a:extLst xmlns:a="http://schemas.openxmlformats.org/drawingml/2006/main">
              <a:ext uri="{FF2B5EF4-FFF2-40B4-BE49-F238E27FC236}">
                <a16:creationId xmlns:a16="http://schemas.microsoft.com/office/drawing/2014/main" id="{7419FF70-C6E6-4746-8D0D-B183CCE7D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完整循环：每级计算一项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90990499-E875-4B75-843A-472C03A0E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AADAAEFA-5580-47FB-8FF7-DB9F93B9A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A6E1D5A4-6097-4E70-B403-03E500C37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n = 5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100AAA2A-20F9-491C-B9D9-9F9A10E68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44328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previous = 1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BE74FB77-C96A-42FE-9FD1-45099A039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45581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current = 1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83513220-7A60-4BCE-BC0C-215F9CF73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46834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for step in range(2, n + 1):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4414FB0A-8512-4DDA-B93A-DD7DBC569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48088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next_count = previous + current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3C49FC6E-D3AA-4FF4-AC54-496C15567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49341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previous = current</a:t>
            </a:r>
          </a:p>
        </p:txBody>
      </p:sp>
      <p:sp>
        <p:nvSpPr>
          <p:cNvPr id="10" name="text-6-9">
            <a:extLst xmlns:a="http://schemas.openxmlformats.org/drawingml/2006/main">
              <a:ext uri="{FF2B5EF4-FFF2-40B4-BE49-F238E27FC236}">
                <a16:creationId xmlns:a16="http://schemas.microsoft.com/office/drawing/2014/main" id="{EF926327-6026-4384-9BAE-BF5F07F09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50594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current = next_count</a:t>
            </a:r>
          </a:p>
        </p:txBody>
      </p:sp>
      <p:sp>
        <p:nvSpPr>
          <p:cNvPr id="11" name="text-6-10">
            <a:extLst xmlns:a="http://schemas.openxmlformats.org/drawingml/2006/main">
              <a:ext uri="{FF2B5EF4-FFF2-40B4-BE49-F238E27FC236}">
                <a16:creationId xmlns:a16="http://schemas.microsoft.com/office/drawing/2014/main" id="{E0D7C2E6-6C9A-4668-B550-9DA72A528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251847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print(current)</a:t>
            </a:r>
          </a:p>
        </p:txBody>
      </p:sp>
      <p:sp>
        <p:nvSpPr>
          <p:cNvPr id="12" name="text-6-11">
            <a:extLst xmlns:a="http://schemas.openxmlformats.org/drawingml/2006/main">
              <a:ext uri="{FF2B5EF4-FFF2-40B4-BE49-F238E27FC236}">
                <a16:creationId xmlns:a16="http://schemas.microsoft.com/office/drawing/2014/main" id="{7073A2F6-8674-484D-A41E-EFB3566AD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初值对应0级和1级</a:t>
            </a:r>
          </a:p>
        </p:txBody>
      </p:sp>
      <p:sp>
        <p:nvSpPr>
          <p:cNvPr id="13" name="text-6-12">
            <a:extLst xmlns:a="http://schemas.openxmlformats.org/drawingml/2006/main">
              <a:ext uri="{FF2B5EF4-FFF2-40B4-BE49-F238E27FC236}">
                <a16:creationId xmlns:a16="http://schemas.microsoft.com/office/drawing/2014/main" id="{DF5513A7-BF06-4233-8A00-0BBD1CCE8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上界n+1让第n级参与</a:t>
            </a:r>
          </a:p>
        </p:txBody>
      </p:sp>
      <p:sp>
        <p:nvSpPr>
          <p:cNvPr id="14" name="text-6-13">
            <a:extLst xmlns:a="http://schemas.openxmlformats.org/drawingml/2006/main">
              <a:ext uri="{FF2B5EF4-FFF2-40B4-BE49-F238E27FC236}">
                <a16:creationId xmlns:a16="http://schemas.microsoft.com/office/drawing/2014/main" id="{B49B1DDB-7D25-4924-AE2E-B471A55EB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三行更新顺序要保留</a:t>
            </a:r>
          </a:p>
        </p:txBody>
      </p:sp>
      <p:sp>
        <p:nvSpPr>
          <p:cNvPr id="15" name="text-6-14">
            <a:extLst xmlns:a="http://schemas.openxmlformats.org/drawingml/2006/main">
              <a:ext uri="{FF2B5EF4-FFF2-40B4-BE49-F238E27FC236}">
                <a16:creationId xmlns:a16="http://schemas.microsoft.com/office/drawing/2014/main" id="{32632330-13A1-4786-B542-62E1CEC35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n=5时输出8；循环从第2级计算到第n级。</a:t>
            </a:r>
          </a:p>
        </p:txBody>
      </p:sp>
    </p:spTree>
    <p:extLst>
      <p:ext uri="{BB962C8B-B14F-4D97-AF65-F5344CB8AC3E}">
        <p14:creationId xmlns:p14="http://schemas.microsoft.com/office/powerpoint/2010/main" val="1441590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7-0">
            <a:extLst xmlns:a="http://schemas.openxmlformats.org/drawingml/2006/main">
              <a:ext uri="{FF2B5EF4-FFF2-40B4-BE49-F238E27FC236}">
                <a16:creationId xmlns:a16="http://schemas.microsoft.com/office/drawing/2014/main" id="{75B39F0F-AE2E-4292-9FF2-0A6CDACDD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CB82C5F7-EE78-4EFC-98AE-312B91AF6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F2C720BB-7FF5-4FCB-A37C-6545A81E5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75BC0C22-333B-4445-9C4D-ADE12BA4C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E4DBA5B8-69D9-4C06-9780-86F2F8609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580CB3E5-C847-472A-9A2F-46DFE29A7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古厝台阶先看两级：按规则枚举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1FD1E028-AEAE-4092-B196-DC7C9B49F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997D1501-CD76-4564-823C-EEE38539F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先后顺序算不同：辨别走法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AE0A4BA2-C76D-4FE4-8AF9-85214D99C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C2441854-912B-4227-83BA-C06299D29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前两项相加：说明两种来源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1957A998-4BEA-4585-89AD-13E7257F0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2A337837-1716-419A-B058-15708D55E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用旧值算两级：补全相加表达式</a:t>
            </a:r>
          </a:p>
        </p:txBody>
      </p:sp>
      <p:sp>
        <p:nvSpPr>
          <p:cNvPr id="13" name="text-7-12">
            <a:extLst xmlns:a="http://schemas.openxmlformats.org/drawingml/2006/main">
              <a:ext uri="{FF2B5EF4-FFF2-40B4-BE49-F238E27FC236}">
                <a16:creationId xmlns:a16="http://schemas.microsoft.com/office/drawing/2014/main" id="{58DF241D-AEA4-455C-8EEA-01D4E8027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7-13">
            <a:extLst xmlns:a="http://schemas.openxmlformats.org/drawingml/2006/main">
              <a:ext uri="{FF2B5EF4-FFF2-40B4-BE49-F238E27FC236}">
                <a16:creationId xmlns:a16="http://schemas.microsoft.com/office/drawing/2014/main" id="{63A08FDA-EB68-41E5-92B1-692B94AC4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临时保存到四级：按顺序更新</a:t>
            </a:r>
          </a:p>
        </p:txBody>
      </p:sp>
      <p:sp>
        <p:nvSpPr>
          <p:cNvPr id="15" name="text-7-14">
            <a:extLst xmlns:a="http://schemas.openxmlformats.org/drawingml/2006/main">
              <a:ext uri="{FF2B5EF4-FFF2-40B4-BE49-F238E27FC236}">
                <a16:creationId xmlns:a16="http://schemas.microsoft.com/office/drawing/2014/main" id="{62DF6794-89C6-4080-8BF9-A2AE15345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851d02dc4d654005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9908697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8-0">
            <a:extLst xmlns:a="http://schemas.openxmlformats.org/drawingml/2006/main">
              <a:ext uri="{FF2B5EF4-FFF2-40B4-BE49-F238E27FC236}">
                <a16:creationId xmlns:a16="http://schemas.microsoft.com/office/drawing/2014/main" id="{F12C6A92-F482-4B71-8CE3-9DFD99218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旧值提前覆盖的后果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27E25BE5-DEF8-432C-AFBF-93B51937B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D59D26CD-3983-4E0C-AD38-8AF04D843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0C9AE86E-D691-411E-BC47-A8CC569E0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正确：先算新项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0858956F-2D32-410F-9223-DF66299FC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错误：先覆盖较早一项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1144A78F-96FF-4F80-852C-3A4F98FFF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旧值8、13先相加得21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F2AF1205-C712-4450-A025-5162B1443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再把previous更新为13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D9BB2926-9AD2-4828-AE6C-2859D773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最后把current更新为21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AF5B1D72-FF10-4221-9B87-19DCE51E9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previous先变成13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E6DDF1E1-94DA-4DA5-AFAC-F9085E425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相加时只剩13和13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105B90F8-8534-40DB-ADBC-D24AC7EE3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会得到26，丢失原来的8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ECD7CEC7-9B81-4EA0-997C-AB86BDF9E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纠错关键：计算新项之前，两项旧值必须同时存在。</a:t>
            </a:r>
          </a:p>
        </p:txBody>
      </p:sp>
    </p:spTree>
    <p:extLst>
      <p:ext uri="{BB962C8B-B14F-4D97-AF65-F5344CB8AC3E}">
        <p14:creationId xmlns:p14="http://schemas.microsoft.com/office/powerpoint/2010/main" val="5609587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AAC0999D-B2BC-46AC-A2EC-089EC51AB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4B669028-6D25-40E6-8691-4CD9D4E02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四组台阶数据的检验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77C886D2-905D-4A87-B14A-33702906C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E7260885-D9FE-441F-9148-70DBAF5E8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13C968F9-4478-441E-A6EC-9097DFE7F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3F638CF8-593F-4C1E-94B2-35B3ABBE3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在“改一改”运行n=1、2、5、10。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C53CC2F5-0FE2-48AD-A572-2B28F4FCE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ECE20B24-A8C0-473C-B376-F9F873A4C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记录输出，与小例子或递推表核对。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C90C3B36-8CD0-4DEB-8FE7-84C83E153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9CA488B1-D05B-4491-AF61-EEFF2C88E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用纸笔跟踪一轮三个变量的变化。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2C61EFEF-375E-47E8-BF0E-AFC8EBA8F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FECE22E5-49DE-4FB9-8EE7-9CD629DBA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点击程序检测，修正初值和更新顺序。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74F4F049-333A-4214-817F-A026511B4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beabde7089b84ce8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10192231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0-0">
            <a:extLst xmlns:a="http://schemas.openxmlformats.org/drawingml/2006/main">
              <a:ext uri="{FF2B5EF4-FFF2-40B4-BE49-F238E27FC236}">
                <a16:creationId xmlns:a16="http://schemas.microsoft.com/office/drawing/2014/main" id="{EF14524A-F993-40FF-88CE-83A854E67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小规模与边界核对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0CDBAEE7-E2C9-4187-8867-1A8B39337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92699DCD-2C69-47C2-BF07-082A0127A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C80AB2-0FDF-4B90-8D96-BDFEEA601501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6195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1809750"/>
                <a:gridCol w="2667000"/>
                <a:gridCol w="6286500"/>
              </a:tblGrid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应得走法数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核对理由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约定一种空走法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只走一次1级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两种合法步序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逐级推算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89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多轮更新检验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10-3">
            <a:extLst xmlns:a="http://schemas.openxmlformats.org/drawingml/2006/main">
              <a:ext uri="{FF2B5EF4-FFF2-40B4-BE49-F238E27FC236}">
                <a16:creationId xmlns:a16="http://schemas.microsoft.com/office/drawing/2014/main" id="{229E5471-3BAE-4170-94FC-3DC5DB379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本模型n取非负整数；课堂标准练习从1级开始。</a:t>
            </a:r>
          </a:p>
        </p:txBody>
      </p:sp>
    </p:spTree>
    <p:extLst>
      <p:ext uri="{BB962C8B-B14F-4D97-AF65-F5344CB8AC3E}">
        <p14:creationId xmlns:p14="http://schemas.microsoft.com/office/powerpoint/2010/main" val="118141176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1-0">
            <a:extLst xmlns:a="http://schemas.openxmlformats.org/drawingml/2006/main">
              <a:ext uri="{FF2B5EF4-FFF2-40B4-BE49-F238E27FC236}">
                <a16:creationId xmlns:a16="http://schemas.microsoft.com/office/drawing/2014/main" id="{87A167D0-3168-473C-A6D6-EAFDDAA14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迁移：20级台阶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20FE7193-2CD6-4D95-8ACD-97720D370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55C4F87C-B147-4453-8E31-41D21C618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232DCF01-C57D-409F-9F74-5B56CD3C6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20级 → 10,946种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F4348DEF-4371-4E1E-AA0A-81E1B920B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枚举所有路线会越来越繁琐。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EC7B8FFB-0375-4F6D-92DC-0083662D8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循环从第2级算到第20级，共19轮。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ACE97122-9ED2-4AA6-8AE4-97C459C90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每轮保存前两项，并得到一个新结果。</a:t>
            </a:r>
          </a:p>
        </p:txBody>
      </p:sp>
    </p:spTree>
    <p:extLst>
      <p:ext uri="{BB962C8B-B14F-4D97-AF65-F5344CB8AC3E}">
        <p14:creationId xmlns:p14="http://schemas.microsoft.com/office/powerpoint/2010/main" val="135889134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02004D86-F212-498B-A01C-B590DFC2A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走法规则改变以后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543FB27B-F13D-4274-B497-889EDCA07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E3DCEBD2-9870-46D6-B471-94F6D91AF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B4D146B2-E297-4396-AD41-199FDC3FF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如果每次还能走3级，会怎样分类？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7607B5BC-78CC-4340-9003-29D6A95C8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最后一步可能来自哪三个位置？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5A3B1F7A-643A-407D-9E69-3C0C5DCD9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各类能否覆盖全部、彼此不重叠？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8B93A12E-E2FB-4DDF-A13E-CF5F8B0ED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需要保留几项旧结果？完整程序选做。</a:t>
            </a:r>
          </a:p>
        </p:txBody>
      </p:sp>
    </p:spTree>
    <p:extLst>
      <p:ext uri="{BB962C8B-B14F-4D97-AF65-F5344CB8AC3E}">
        <p14:creationId xmlns:p14="http://schemas.microsoft.com/office/powerpoint/2010/main" val="38420940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3-0">
            <a:extLst xmlns:a="http://schemas.openxmlformats.org/drawingml/2006/main">
              <a:ext uri="{FF2B5EF4-FFF2-40B4-BE49-F238E27FC236}">
                <a16:creationId xmlns:a16="http://schemas.microsoft.com/office/drawing/2014/main" id="{56297E39-E977-4BEE-90C4-154892B26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124904BC-FD02-4DFB-BB99-2B24AFDBA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A7ECBFBD-D016-4CEC-8F58-BDFF701C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9D4EE69B-0406-4893-8405-E6E945A84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5C7C502E-C54B-4356-8814-300BB21AF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8CBB9F99-93FA-49BC-B813-5E4B970EE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独立完成第11课三道知识题。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2570C5A6-AE27-44E5-A0D5-37CED7AB1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52EC5C59-8923-4B61-AF79-6791A5DF6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提交后逐行跟踪一道更新题。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4DA056AF-5C1A-42AC-AC55-FA2B878B6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E8C48B45-6741-4643-B763-10F539018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按真实完成情况勾选迁移自评。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660FB914-56CA-49EE-83C8-12F07F4A3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13-11">
            <a:extLst xmlns:a="http://schemas.openxmlformats.org/drawingml/2006/main">
              <a:ext uri="{FF2B5EF4-FFF2-40B4-BE49-F238E27FC236}">
                <a16:creationId xmlns:a16="http://schemas.microsoft.com/office/drawing/2014/main" id="{D130E3F8-27E0-4F9D-82CF-DA6F5EE0B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保存小例子与一次变量更新记录。</a:t>
            </a:r>
          </a:p>
        </p:txBody>
      </p:sp>
      <p:sp>
        <p:nvSpPr>
          <p:cNvPr id="13" name="text-13-12">
            <a:extLst xmlns:a="http://schemas.openxmlformats.org/drawingml/2006/main">
              <a:ext uri="{FF2B5EF4-FFF2-40B4-BE49-F238E27FC236}">
                <a16:creationId xmlns:a16="http://schemas.microsoft.com/office/drawing/2014/main" id="{127536F4-C895-45D6-BBB7-6453016B1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7ff93e308add4e20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117997696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80C019F6-B8A3-4491-855A-B8664153C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分类、递推与核对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38039232-DD88-4173-A554-C23ADE913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00F2A5DC-44D7-45C1-A334-AAC6DB8E9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6620FE97-4FE0-4298-B947-51F09BAB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最后一步分两类，所以前两项相加。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8857EFFE-CF78-4B83-8BC8-D34A24825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先算新项，再更新两个旧值的位置。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F40ED717-BE72-44CE-9B7A-46DA75465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保留小例子、核对表和变量跟踪记录。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271F235D-DB54-48C3-9DE0-310D16EA7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3796b58d775b4dd7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13811735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2026-10-13T08:39:42.5350000Z</dcterms:created>
  <dcterms:modified xsi:type="dcterms:W3CDTF">2026-10-13T08:39:42.5350000Z</dcterms:modified>
</coreProperties>
</file>