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0625100b6046f5" /><Relationship Type="http://schemas.openxmlformats.org/officeDocument/2006/relationships/extended-properties" Target="/docProps/app.xml" Id="R0bab9bc27c544ad8" /><Relationship Type="http://schemas.openxmlformats.org/officeDocument/2006/relationships/officeDocument" Target="/ppt/presentation.xml" Id="R89b6ed308c9c4b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3a0fe5cf344029"/>
  </p:sldMasterIdLst>
  <p:notesMasterIdLst>
    <p:notesMasterId xmlns:r="http://schemas.openxmlformats.org/officeDocument/2006/relationships" r:id="R2997887b1e214d08"/>
  </p:notesMasterIdLst>
  <p:sldIdLst>
    <p:sldId xmlns:r="http://schemas.openxmlformats.org/officeDocument/2006/relationships" id="256" r:id="R309dd110b0b44e9b"/>
    <p:sldId xmlns:r="http://schemas.openxmlformats.org/officeDocument/2006/relationships" id="257" r:id="R0101f5df0a0c461e"/>
    <p:sldId xmlns:r="http://schemas.openxmlformats.org/officeDocument/2006/relationships" id="258" r:id="R878fdf346376458c"/>
    <p:sldId xmlns:r="http://schemas.openxmlformats.org/officeDocument/2006/relationships" id="259" r:id="Rb669d7871f9b4734"/>
    <p:sldId xmlns:r="http://schemas.openxmlformats.org/officeDocument/2006/relationships" id="260" r:id="R4dec1ebe7606478c"/>
    <p:sldId xmlns:r="http://schemas.openxmlformats.org/officeDocument/2006/relationships" id="261" r:id="R329fb8ec213e48ac"/>
    <p:sldId xmlns:r="http://schemas.openxmlformats.org/officeDocument/2006/relationships" id="262" r:id="R66947d8131b74dc6"/>
    <p:sldId xmlns:r="http://schemas.openxmlformats.org/officeDocument/2006/relationships" id="263" r:id="Rd44ae7454310431c"/>
    <p:sldId xmlns:r="http://schemas.openxmlformats.org/officeDocument/2006/relationships" id="264" r:id="R3a7270a7fea54eae"/>
    <p:sldId xmlns:r="http://schemas.openxmlformats.org/officeDocument/2006/relationships" id="265" r:id="R12354cce9e47495d"/>
    <p:sldId xmlns:r="http://schemas.openxmlformats.org/officeDocument/2006/relationships" id="266" r:id="Rc7270f19b22b464c"/>
    <p:sldId xmlns:r="http://schemas.openxmlformats.org/officeDocument/2006/relationships" id="267" r:id="R334b8b07786548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92b930041e4a5f" /><Relationship Type="http://schemas.openxmlformats.org/officeDocument/2006/relationships/slideMaster" Target="/ppt/slideMasters/slideMaster1.xml" Id="Rd93a0fe5cf344029" /><Relationship Type="http://schemas.openxmlformats.org/officeDocument/2006/relationships/notesMaster" Target="/ppt/notesMasters/notesMaster1.xml" Id="R2997887b1e214d08" /><Relationship Type="http://schemas.openxmlformats.org/officeDocument/2006/relationships/presProps" Target="/ppt/presProps.xml" Id="R7ffc5e1374ba44de" /><Relationship Type="http://schemas.openxmlformats.org/officeDocument/2006/relationships/tableStyles" Target="/ppt/tableStyles.xml" Id="R158b984b4b444d9d" /><Relationship Type="http://schemas.openxmlformats.org/officeDocument/2006/relationships/slide" Target="/ppt/slides/slide1.xml" Id="R309dd110b0b44e9b" /><Relationship Type="http://schemas.openxmlformats.org/officeDocument/2006/relationships/slide" Target="/ppt/slides/slide2.xml" Id="R0101f5df0a0c461e" /><Relationship Type="http://schemas.openxmlformats.org/officeDocument/2006/relationships/slide" Target="/ppt/slides/slide3.xml" Id="R878fdf346376458c" /><Relationship Type="http://schemas.openxmlformats.org/officeDocument/2006/relationships/slide" Target="/ppt/slides/slide4.xml" Id="Rb669d7871f9b4734" /><Relationship Type="http://schemas.openxmlformats.org/officeDocument/2006/relationships/slide" Target="/ppt/slides/slide5.xml" Id="R4dec1ebe7606478c" /><Relationship Type="http://schemas.openxmlformats.org/officeDocument/2006/relationships/slide" Target="/ppt/slides/slide6.xml" Id="R329fb8ec213e48ac" /><Relationship Type="http://schemas.openxmlformats.org/officeDocument/2006/relationships/slide" Target="/ppt/slides/slide7.xml" Id="R66947d8131b74dc6" /><Relationship Type="http://schemas.openxmlformats.org/officeDocument/2006/relationships/slide" Target="/ppt/slides/slide8.xml" Id="Rd44ae7454310431c" /><Relationship Type="http://schemas.openxmlformats.org/officeDocument/2006/relationships/slide" Target="/ppt/slides/slide9.xml" Id="R3a7270a7fea54eae" /><Relationship Type="http://schemas.openxmlformats.org/officeDocument/2006/relationships/slide" Target="/ppt/slides/slide10.xml" Id="R12354cce9e47495d" /><Relationship Type="http://schemas.openxmlformats.org/officeDocument/2006/relationships/slide" Target="/ppt/slides/slide11.xml" Id="Rc7270f19b22b464c" /><Relationship Type="http://schemas.openxmlformats.org/officeDocument/2006/relationships/slide" Target="/ppt/slides/slide12.xml" Id="R334b8b07786548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c3d21bb37a4a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20b6ddbe5c4efe" /><Relationship Type="http://schemas.openxmlformats.org/officeDocument/2006/relationships/notesMaster" Target="/ppt/notesMasters/notesMaster1.xml" Id="Rb466dd90f45345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7dae94c7e94dab" /><Relationship Type="http://schemas.openxmlformats.org/officeDocument/2006/relationships/notesMaster" Target="/ppt/notesMasters/notesMaster1.xml" Id="R2c9f95c24c3b41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99b7503e7b4bf4" /><Relationship Type="http://schemas.openxmlformats.org/officeDocument/2006/relationships/notesMaster" Target="/ppt/notesMasters/notesMaster1.xml" Id="R1a7cc799d11943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8fe6c3b76941a5" /><Relationship Type="http://schemas.openxmlformats.org/officeDocument/2006/relationships/notesMaster" Target="/ppt/notesMasters/notesMaster1.xml" Id="Ree4f3548de6f4e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fe739c47c34349" /><Relationship Type="http://schemas.openxmlformats.org/officeDocument/2006/relationships/notesMaster" Target="/ppt/notesMasters/notesMaster1.xml" Id="R8765bc06410943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e70458ba53402a" /><Relationship Type="http://schemas.openxmlformats.org/officeDocument/2006/relationships/notesMaster" Target="/ppt/notesMasters/notesMaster1.xml" Id="Re4e113fdf99445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a3568258f1470d" /><Relationship Type="http://schemas.openxmlformats.org/officeDocument/2006/relationships/notesMaster" Target="/ppt/notesMasters/notesMaster1.xml" Id="Rea7648a22b1649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792ddf32d94f54" /><Relationship Type="http://schemas.openxmlformats.org/officeDocument/2006/relationships/notesMaster" Target="/ppt/notesMasters/notesMaster1.xml" Id="R8f629624afd442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f268dc15a248d5" /><Relationship Type="http://schemas.openxmlformats.org/officeDocument/2006/relationships/notesMaster" Target="/ppt/notesMasters/notesMaster1.xml" Id="Rd2f5c79189904a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ec3a40d25e44b8" /><Relationship Type="http://schemas.openxmlformats.org/officeDocument/2006/relationships/notesMaster" Target="/ppt/notesMasters/notesMaster1.xml" Id="R67af026ff0894f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ba96b71b5884609" /><Relationship Type="http://schemas.openxmlformats.org/officeDocument/2006/relationships/notesMaster" Target="/ppt/notesMasters/notesMaster1.xml" Id="R6438a0ac6d134f4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cb212d75d354b25" /><Relationship Type="http://schemas.openxmlformats.org/officeDocument/2006/relationships/notesMaster" Target="/ppt/notesMasters/notesMaster1.xml" Id="R1f607bca55e243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619cf357d646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f1683327ed4bba" /><Relationship Type="http://schemas.openxmlformats.org/officeDocument/2006/relationships/slideLayout" Target="/ppt/slideLayouts/slideLayout1.xml" Id="Rc08c41bcd65a45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8c41bcd65a45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f458eaef24747" /><Relationship Type="http://schemas.openxmlformats.org/officeDocument/2006/relationships/image" Target="/ppt/media/image.png" Id="R7979be5cc9ae4d39" /><Relationship Type="http://schemas.openxmlformats.org/officeDocument/2006/relationships/notesSlide" Target="/ppt/notesSlides/notesSlide1.xml" Id="R44dfc2d212bb43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0637155b94555" /><Relationship Type="http://schemas.openxmlformats.org/officeDocument/2006/relationships/notesSlide" Target="/ppt/notesSlides/notesSlide2.xml" Id="R4c130a4a9ba54e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4b466b94d421b" /><Relationship Type="http://schemas.openxmlformats.org/officeDocument/2006/relationships/notesSlide" Target="/ppt/notesSlides/notesSlide3.xml" Id="R5b7cd6b4bccb48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fa0c340e54ac9" /><Relationship Type="http://schemas.openxmlformats.org/officeDocument/2006/relationships/image" Target="/ppt/media/image2.png" Id="R176bdd8a50dd4c45" /><Relationship Type="http://schemas.openxmlformats.org/officeDocument/2006/relationships/notesSlide" Target="/ppt/notesSlides/notesSlide4.xml" Id="Rddcbe4cb17a342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8d1719bbf44184" /><Relationship Type="http://schemas.openxmlformats.org/officeDocument/2006/relationships/notesSlide" Target="/ppt/notesSlides/notesSlide5.xml" Id="Rb20ed881aea64f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6c1f248f344de" /><Relationship Type="http://schemas.openxmlformats.org/officeDocument/2006/relationships/image" Target="/ppt/media/image3.png" Id="Ra6edcce67e61424a" /><Relationship Type="http://schemas.openxmlformats.org/officeDocument/2006/relationships/notesSlide" Target="/ppt/notesSlides/notesSlide6.xml" Id="R59146a620aff4b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630d80ab7477d" /><Relationship Type="http://schemas.openxmlformats.org/officeDocument/2006/relationships/notesSlide" Target="/ppt/notesSlides/notesSlide7.xml" Id="Rbd97f535d1554d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0da0f4cd24a4f" /><Relationship Type="http://schemas.openxmlformats.org/officeDocument/2006/relationships/image" Target="/ppt/media/image4.png" Id="Reab47da745fc451a" /><Relationship Type="http://schemas.openxmlformats.org/officeDocument/2006/relationships/notesSlide" Target="/ppt/notesSlides/notesSlide8.xml" Id="R0e28507a628144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ec44546ed42ee" /><Relationship Type="http://schemas.openxmlformats.org/officeDocument/2006/relationships/notesSlide" Target="/ppt/notesSlides/notesSlide9.xml" Id="Re015f61a45dc41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1fb01d74342e6" /><Relationship Type="http://schemas.openxmlformats.org/officeDocument/2006/relationships/notesSlide" Target="/ppt/notesSlides/notesSlide10.xml" Id="R493337b1d40c43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c08d2c9214e58" /><Relationship Type="http://schemas.openxmlformats.org/officeDocument/2006/relationships/notesSlide" Target="/ppt/notesSlides/notesSlide11.xml" Id="Rd2869c2b8ecc4cc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e2d490626d4bc8" /><Relationship Type="http://schemas.openxmlformats.org/officeDocument/2006/relationships/image" Target="/ppt/media/image5.png" Id="Ra2a8671aef8f438c" /><Relationship Type="http://schemas.openxmlformats.org/officeDocument/2006/relationships/notesSlide" Target="/ppt/notesSlides/notesSlide12.xml" Id="Re354456cbc6f4a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4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5DAB87-217E-420E-8430-ED794168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36DCFF"/>
                </a:solidFill>
              </a:defRPr>
            </a:pPr>
            <a:r>
              <a:rPr sz="2700" b="1">
                <a:solidFill>
                  <a:srgbClr val="36DCFF"/>
                </a:solidFill>
              </a:rPr>
              <a:t>AI 教师培训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4C9A9-A5A8-4CC4-B3DE-33C9E17F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810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让 AI 成为教师真正用得上的教育生产力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587292-849B-4277-9C65-CAE32C04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723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D9ECFF"/>
                </a:solidFill>
              </a:defRPr>
            </a:pPr>
            <a:r>
              <a:rPr sz="2100" b="0">
                <a:solidFill>
                  <a:srgbClr val="D9ECFF"/>
                </a:solidFill>
              </a:rPr>
              <a:t>人机协同工作流 · 教学实操 · 文本生成与命题备课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96994A-F55F-4F74-99B3-7FCA1744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4000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CFF"/>
          </a:solidFill>
          <a:ln xmlns:a="http://schemas.openxmlformats.org/drawingml/2006/main" w="0">
            <a:solidFill>
              <a:srgbClr val="36DCF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39C4A-4C47-45AF-B90F-07C2947D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FD8F1"/>
                </a:solidFill>
              </a:defRPr>
            </a:pPr>
            <a:r>
              <a:rPr sz="1500" b="0">
                <a:solidFill>
                  <a:srgbClr val="BFD8F1"/>
                </a:solidFill>
              </a:rPr>
              <a:t>陈义顺 AI教育创新资源站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9be5cc9ae4d39"/>
          <a:stretch xmlns:a="http://schemas.openxmlformats.org/drawingml/2006/main"/>
        </p:blipFill>
        <p:spPr>
          <a:xfrm xmlns:a="http://schemas.openxmlformats.org/drawingml/2006/main">
            <a:off x="7810500" y="819150"/>
            <a:ext cx="3429000" cy="5143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189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D0D4F0-6E59-4EEA-9A00-B057FCE3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TRAINING 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7D1FF4-7610-4AD8-9A55-3883D1EF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8CC7DA-ADAD-41F8-B555-8888A005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933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今天不是学习某个工具，而是搭建一套可复用的 AI 教师工作系统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5DBDD-0C94-4B19-81E3-B35773C5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5CFF"/>
                </a:solidFill>
              </a:defRPr>
            </a:pPr>
            <a:r>
              <a:rPr sz="2550" b="1">
                <a:solidFill>
                  <a:srgbClr val="0B5CFF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AD1FB8-EAA7-4F14-9AF7-12279AB8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4765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52A"/>
                </a:solidFill>
              </a:defRPr>
            </a:pPr>
            <a:r>
              <a:rPr sz="2250" b="1">
                <a:solidFill>
                  <a:srgbClr val="07152A"/>
                </a:solidFill>
              </a:rPr>
              <a:t>人机协同工作流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3D235-6CC8-496A-918D-0CE8F32B6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51460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2546B"/>
                </a:solidFill>
              </a:defRPr>
            </a:pPr>
            <a:r>
              <a:rPr sz="1650" b="0">
                <a:solidFill>
                  <a:srgbClr val="42546B"/>
                </a:solidFill>
              </a:rPr>
              <a:t>人定目标，知识库供料，AI 执行重复操作。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7DD4A6-ADBD-465F-BB94-A0D0ADFD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9906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9EC"/>
          </a:solidFill>
          <a:ln xmlns:a="http://schemas.openxmlformats.org/drawingml/2006/main" w="0">
            <a:solidFill>
              <a:srgbClr val="C7D9E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58E28-06C6-48CD-A537-59A5E212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814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5CFF"/>
                </a:solidFill>
              </a:defRPr>
            </a:pPr>
            <a:r>
              <a:rPr sz="2550" b="1">
                <a:solidFill>
                  <a:srgbClr val="0B5CFF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8B802C-9A4C-4B24-A5D1-A6ED66A4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5814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52A"/>
                </a:solidFill>
              </a:defRPr>
            </a:pPr>
            <a:r>
              <a:rPr sz="2250" b="1">
                <a:solidFill>
                  <a:srgbClr val="07152A"/>
                </a:solidFill>
              </a:rPr>
              <a:t>教学实操案例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469BF-82B0-46D5-A97D-02E769689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61950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2546B"/>
                </a:solidFill>
              </a:defRPr>
            </a:pPr>
            <a:r>
              <a:rPr sz="1650" b="0">
                <a:solidFill>
                  <a:srgbClr val="42546B"/>
                </a:solidFill>
              </a:rPr>
              <a:t>课件生成、课堂语言实验、素养立意命题。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7D8DB7-7142-4F3A-994C-A0B266D6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24350"/>
            <a:ext cx="9906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9EC"/>
          </a:solidFill>
          <a:ln xmlns:a="http://schemas.openxmlformats.org/drawingml/2006/main" w="0">
            <a:solidFill>
              <a:srgbClr val="C7D9E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1D937-EAD1-43E0-BD24-E2962A4C5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863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5CFF"/>
                </a:solidFill>
              </a:defRPr>
            </a:pPr>
            <a:r>
              <a:rPr sz="2550" b="1">
                <a:solidFill>
                  <a:srgbClr val="0B5CFF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7033B2-4A8A-4216-9BAE-C385D16F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6863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52A"/>
                </a:solidFill>
              </a:defRPr>
            </a:pPr>
            <a:r>
              <a:rPr sz="2250" b="1">
                <a:solidFill>
                  <a:srgbClr val="07152A"/>
                </a:solidFill>
              </a:rPr>
              <a:t>文本生成与命题备课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E849AC-748B-480F-9B08-99ED7E3C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72440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2546B"/>
                </a:solidFill>
              </a:defRPr>
            </a:pPr>
            <a:r>
              <a:rPr sz="1650" b="0">
                <a:solidFill>
                  <a:srgbClr val="42546B"/>
                </a:solidFill>
              </a:rPr>
              <a:t>先结构后正文，生成内容必须教师审改。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7C11B2-6EA1-4654-B1BB-FE670226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9906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9EC"/>
          </a:solidFill>
          <a:ln xmlns:a="http://schemas.openxmlformats.org/drawingml/2006/main" w="0">
            <a:solidFill>
              <a:srgbClr val="C7D9EC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489748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A4941-3246-4219-A199-99340A1F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1 ·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4148A-42B0-4526-9263-13DF96A1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563B7-CB99-46B2-BE4F-1C429326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教师 AI 应用要从三层工作流开始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F5BD6-BD9E-4084-9251-457404AB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8238F-8D15-4FA0-B13B-C49E9775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41C51-6924-4980-A851-F6420CE3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人定目标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94809-BE7F-4DD9-A1FE-5F544478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教师提出任务、判断取舍、承担责任。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45196-E9AE-439D-B78D-2297E0E1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4FB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284B9A-77C1-46C5-8C08-371AF3BA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83C1EB-385A-45D8-ACEB-5114D541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知识库供料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B80E3F-411C-4E58-85C2-917B3A5DE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录音、课件、教案和反馈成为 AI 的上下文。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502C2B-A371-4100-8AC2-8B69D12A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7116C2-BE91-48EB-BEBA-276EE48C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303E92-380C-4F5A-B76F-E91E2AE9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智能体执行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A84CB-30D2-4C7C-8C7A-F4A44AD5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生成、整理、改写和重复操作交给 AI 完成。</a:t>
            </a:r>
          </a:p>
        </p:txBody>
      </p:sp>
    </p:spTree>
    <p:extLst>
      <p:ext uri="{BB962C8B-B14F-4D97-AF65-F5344CB8AC3E}">
        <p14:creationId xmlns:p14="http://schemas.microsoft.com/office/powerpoint/2010/main" val="16202521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F32A2-2308-4DE1-A941-054821CB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1 ·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CFCB9E-41CD-42A5-9FF6-3CE5CCC9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3D544-D45B-46F1-8854-EF79FDD8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76300"/>
            <a:ext cx="685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一次成功操作，要沉淀成下次可调用的 Skill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1940B-617B-46E2-B895-E4FA7627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B5CFF"/>
                </a:solidFill>
              </a:defRPr>
            </a:pPr>
            <a:r>
              <a:rPr sz="2250" b="1">
                <a:solidFill>
                  <a:srgbClr val="0B5CFF"/>
                </a:solidFill>
              </a:rPr>
              <a:t>案例：6 节课录音生成 18 节选修课材料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B86F0-090B-4E54-865B-C6E337A6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0"/>
            <a:ext cx="5334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42546B"/>
                </a:solidFill>
              </a:defRPr>
            </a:pPr>
            <a:r>
              <a:rPr sz="1725" b="0">
                <a:solidFill>
                  <a:srgbClr val="42546B"/>
                </a:solidFill>
              </a:rPr>
              <a:t>已上课程录音不是备份，而是未来教案、课件、复盘和课程产品的原材料。AI 负责补齐结构化初稿，教师负责课程目标、学情适配和事实审核。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15BBD-2E28-4FA0-8839-2F0D41E8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123950"/>
            <a:ext cx="4095750" cy="476250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EAF5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bdd8a50dd4c45"/>
          <a:stretch xmlns:a="http://schemas.openxmlformats.org/drawingml/2006/main"/>
        </p:blipFill>
        <p:spPr>
          <a:xfrm xmlns:a="http://schemas.openxmlformats.org/drawingml/2006/main">
            <a:off x="7667625" y="1619250"/>
            <a:ext cx="2667000" cy="400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89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5AB7F0-574A-4367-8F02-4A9518D1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2 · TEACHING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398FC4-7C1F-4983-A3B7-F9517521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BE8588-C45A-4B0F-A430-B1F0F2C5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教学实操要让学生变得更会学习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10F7B-F0DA-497C-BF38-DE4FC944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908D9F-B11F-46A4-83F4-78D636A6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C7B53C-4EA6-49FB-82E6-2B2D00AC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课件生成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B57344-5302-492E-B927-0EFBACCB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先有课程目标和材料，再生成可审改初稿。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3D582-62A4-47C2-AAB7-3573F4CD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4FB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0E6CB-05A8-4776-B381-E7AD520C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F5AA5-B887-459F-813A-2400E2F0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语言实验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9559C-B516-4D14-A70D-FC7079A6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让学生比较 AI 文本、原文和自己的表达。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8D642-50A4-4C62-BF92-E9A24C22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D767C6-0E42-4683-B5BB-57F06E0E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8E491E-826E-4C08-A79F-89587814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命题优化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0A483-36D5-4E7B-8737-50A8AC75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从知识点包装，转向能力层级和真实情境。</a:t>
            </a:r>
          </a:p>
        </p:txBody>
      </p:sp>
    </p:spTree>
    <p:extLst>
      <p:ext uri="{BB962C8B-B14F-4D97-AF65-F5344CB8AC3E}">
        <p14:creationId xmlns:p14="http://schemas.microsoft.com/office/powerpoint/2010/main" val="796853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3088D-5434-49F1-9441-F0367D44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2 · TEACHING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361DEE-9AA3-476E-A320-F679DC4A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2806BF-4FD9-4714-A8A1-B6ACDE1E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76300"/>
            <a:ext cx="685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《安塞腰鼓》案例：AI 是语言实验伙伴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E59AC4-B2F1-4189-93D6-791FD773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B5CFF"/>
                </a:solidFill>
              </a:defRPr>
            </a:pPr>
            <a:r>
              <a:rPr sz="2250" b="1">
                <a:solidFill>
                  <a:srgbClr val="0B5CFF"/>
                </a:solidFill>
              </a:rPr>
              <a:t>课堂不只看 AI 给答案，而是比较表达效果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188B30-64D6-48A5-BD39-AB4A26BD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0"/>
            <a:ext cx="5334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42546B"/>
                </a:solidFill>
              </a:defRPr>
            </a:pPr>
            <a:r>
              <a:rPr sz="1725" b="0">
                <a:solidFill>
                  <a:srgbClr val="42546B"/>
                </a:solidFill>
              </a:rPr>
              <a:t>先让 AI 分析原文句式，再生成不同写法。学生比较、修改、迁移到本地文化场景，最后形成自己的审美判断和原创表达。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DB7EC-9F75-474A-B93C-FEF58D995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123950"/>
            <a:ext cx="4095750" cy="476250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EAF5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dcce67e61424a"/>
          <a:stretch xmlns:a="http://schemas.openxmlformats.org/drawingml/2006/main"/>
        </p:blipFill>
        <p:spPr>
          <a:xfrm xmlns:a="http://schemas.openxmlformats.org/drawingml/2006/main">
            <a:off x="7669794" y="1619250"/>
            <a:ext cx="2662662" cy="400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BFC9E2-4233-4E59-B5CD-4DBE95E9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2 · ASSESSMENT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34009-F595-4FA3-8269-0C842B48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E0174-B056-46AE-9585-EA2CB631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AI 命题要从能力层级出发，而不是追求热闹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07951-5B14-4946-A73C-F3E4386E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92584-012C-4EE6-9C69-0A291F79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诊断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CD092-B360-4554-9E43-2DC60614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看旧题问题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CD384-BC56-4528-90D0-504DCC65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分析题目停留在记忆、理解还是迁移表达。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5B243F-0DC8-4BDF-9D00-FCA4DFF7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4FB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68C990-62E8-4CA6-98B2-8F457C8F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生成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F83CF-5871-4AB7-8FB9-3C8416E8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做变式草案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7AF33-EC16-47AC-A71B-BE40FC5D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结合课程标准和真实情境生成多层级任务。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C23B1-B287-4EB0-929B-79BB7385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FAFC84-B930-4512-9F4F-94235811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审核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3EAF9-D47F-4BCD-9E6A-CCEF255D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守安全底线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48159A-781F-4DE5-9C52-A2D45DF0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核验事实、数据、科学性、价值导向和风险。</a:t>
            </a:r>
          </a:p>
        </p:txBody>
      </p:sp>
    </p:spTree>
    <p:extLst>
      <p:ext uri="{BB962C8B-B14F-4D97-AF65-F5344CB8AC3E}">
        <p14:creationId xmlns:p14="http://schemas.microsoft.com/office/powerpoint/2010/main" val="12884563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065B5-9763-42FE-92CE-33D65F72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3 · WRITING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1315B-C2CA-4B7E-8BC9-BE40DC14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2790C-8E7C-4816-8BAF-E9F7EBCE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76300"/>
            <a:ext cx="685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AI 生成内容是待审核草稿，不是最终答案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2F5DB-B939-48D8-9159-8E5F6942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B5CFF"/>
                </a:solidFill>
              </a:defRPr>
            </a:pPr>
            <a:r>
              <a:rPr sz="2250" b="1">
                <a:solidFill>
                  <a:srgbClr val="0B5CFF"/>
                </a:solidFill>
              </a:rPr>
              <a:t>教师文本工作适合 AI 起草，但不能外包判断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12C701-A511-4AD4-8529-3AC0EC60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0"/>
            <a:ext cx="5334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42546B"/>
                </a:solidFill>
              </a:defRPr>
            </a:pPr>
            <a:r>
              <a:rPr sz="1725" b="0">
                <a:solidFill>
                  <a:srgbClr val="42546B"/>
                </a:solidFill>
              </a:rPr>
              <a:t>通知、评语、教案、总结、活动方案和讲稿，都可以先由 AI 生成多版本草稿。最终发布前，教师必须审查事实、语气、学情和价值导向。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098A9-A70B-45C0-93ED-3DF5E8DA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123950"/>
            <a:ext cx="4095750" cy="476250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EAF5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47da745fc451a"/>
          <a:stretch xmlns:a="http://schemas.openxmlformats.org/drawingml/2006/main"/>
        </p:blipFill>
        <p:spPr>
          <a:xfrm xmlns:a="http://schemas.openxmlformats.org/drawingml/2006/main">
            <a:off x="7667625" y="1619250"/>
            <a:ext cx="2667000" cy="400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394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8AD9A-3C8E-48B9-B841-BFB10F6C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WRITING &amp; ASSESSMENT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826ED-99EA-4AA7-9467-6BD9AA8D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847D3-9DF2-40AA-85E1-E39F2093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857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教师 AI 文本生成，先把任务边界说清楚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17999-3C8D-4184-A959-95E2904D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695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B5CFF"/>
                </a:solidFill>
              </a:defRPr>
            </a:pPr>
            <a:r>
              <a:rPr sz="1800" b="1">
                <a:solidFill>
                  <a:srgbClr val="0B5C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15191-4977-4431-8639-36E89FB6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6695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42546B"/>
                </a:solidFill>
              </a:defRPr>
            </a:pPr>
            <a:r>
              <a:rPr sz="1950" b="0">
                <a:solidFill>
                  <a:srgbClr val="42546B"/>
                </a:solidFill>
              </a:rPr>
              <a:t>角色：AI 以什么身份工作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015B5-CA99-485C-80E6-F5A1D612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B5CFF"/>
                </a:solidFill>
              </a:defRPr>
            </a:pPr>
            <a:r>
              <a:rPr sz="1800" b="1">
                <a:solidFill>
                  <a:srgbClr val="0B5C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B158A-1CAE-4805-92D8-F75CBB98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5275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42546B"/>
                </a:solidFill>
              </a:defRPr>
            </a:pPr>
            <a:r>
              <a:rPr sz="1950" b="0">
                <a:solidFill>
                  <a:srgbClr val="42546B"/>
                </a:solidFill>
              </a:rPr>
              <a:t>任务：要生成什么具体文本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B3EAF-B6DA-4098-A36B-9FBA830F2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B5CFF"/>
                </a:solidFill>
              </a:defRPr>
            </a:pPr>
            <a:r>
              <a:rPr sz="1800" b="1">
                <a:solidFill>
                  <a:srgbClr val="0B5C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556F5A-E246-40E0-B13A-37B3BEC8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3855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42546B"/>
                </a:solidFill>
              </a:defRPr>
            </a:pPr>
            <a:r>
              <a:rPr sz="1950" b="0">
                <a:solidFill>
                  <a:srgbClr val="42546B"/>
                </a:solidFill>
              </a:rPr>
              <a:t>约束：对象、字数、格式、禁忌和事实材料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389CEE-EFCF-420E-AB42-77677B84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B5CFF"/>
                </a:solidFill>
              </a:defRPr>
            </a:pPr>
            <a:r>
              <a:rPr sz="1800" b="1">
                <a:solidFill>
                  <a:srgbClr val="0B5C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389BE6-0FCF-49F4-BF56-41BFBE41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2435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42546B"/>
                </a:solidFill>
              </a:defRPr>
            </a:pPr>
            <a:r>
              <a:rPr sz="1950" b="0">
                <a:solidFill>
                  <a:srgbClr val="42546B"/>
                </a:solidFill>
              </a:rPr>
              <a:t>分层：先结构后正文，复杂任务分阶段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F7021E-BAFD-45F5-B0F1-5A014252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015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B5CFF"/>
                </a:solidFill>
              </a:defRPr>
            </a:pPr>
            <a:r>
              <a:rPr sz="1800" b="1">
                <a:solidFill>
                  <a:srgbClr val="0B5C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4D934F-1B67-4BE4-A951-84308998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1015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7152A"/>
                </a:solidFill>
              </a:defRPr>
            </a:pPr>
            <a:r>
              <a:rPr sz="1950" b="1">
                <a:solidFill>
                  <a:srgbClr val="07152A"/>
                </a:solidFill>
              </a:rPr>
              <a:t>审改：教师检查事实、学情、措辞和价值导向</a:t>
            </a:r>
          </a:p>
        </p:txBody>
      </p:sp>
    </p:spTree>
    <p:extLst>
      <p:ext uri="{BB962C8B-B14F-4D97-AF65-F5344CB8AC3E}">
        <p14:creationId xmlns:p14="http://schemas.microsoft.com/office/powerpoint/2010/main" val="17888225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07ACD5-224C-420B-A6AB-C2D34744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PART 3 · PPT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0713DC-125E-43B4-956F-AEF2F666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34DAC4-8FE0-4C9A-AEC2-7AF19638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好 PPT 是人和 AI 一起想出来的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6BE97-F4C4-47D1-A28F-B62C666C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2EB3C-6BFE-4BC7-BB90-C1B2C059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C86FB-E6B7-4E1E-9590-B8C0B534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先判断类型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6D6AF-FD5F-43F7-ACE3-207970B2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阅读型、演讲型、汇报型，决定信息密度。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9B2FD0-C797-4496-B4FF-AEFB5B11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4FB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D70EED-0578-4D2E-956D-4C73E76A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C27926-1C72-4BB7-93C7-0210DB62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再追问听众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897B2B-4D3F-43AC-BD3A-8419C636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谁来看？希望对方理解、决定或行动什么？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F3E8C2-194B-4D59-B5FC-EC2A66B2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62FD93-43C0-4A62-9533-B39C214B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B93E3E-AB8D-43FF-A78A-4B4337372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后生成页面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3F23F5-D6CD-4329-97E5-80A74789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每页标题是观点句，连读形成完整逻辑。</a:t>
            </a:r>
          </a:p>
        </p:txBody>
      </p:sp>
    </p:spTree>
    <p:extLst>
      <p:ext uri="{BB962C8B-B14F-4D97-AF65-F5344CB8AC3E}">
        <p14:creationId xmlns:p14="http://schemas.microsoft.com/office/powerpoint/2010/main" val="7001363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14F06C-4AB0-45F6-BA2B-8F633224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5CFF"/>
                </a:solidFill>
              </a:defRPr>
            </a:pPr>
            <a:r>
              <a:rPr sz="1350" b="1">
                <a:solidFill>
                  <a:srgbClr val="0B5CFF"/>
                </a:solidFill>
              </a:rPr>
              <a:t>TRAINING CLOSE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B1B446-DD73-43D3-BEEE-2485C43A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238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2546B"/>
                </a:solidFill>
              </a:defRPr>
            </a:pPr>
            <a:r>
              <a:rPr sz="1200" b="0">
                <a:solidFill>
                  <a:srgbClr val="42546B"/>
                </a:solidFill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5D6A53-96F0-43CD-A421-E6762A2D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7152A"/>
                </a:solidFill>
              </a:defRPr>
            </a:pPr>
            <a:r>
              <a:rPr sz="3150" b="1">
                <a:solidFill>
                  <a:srgbClr val="07152A"/>
                </a:solidFill>
              </a:rPr>
              <a:t>教师带走的不是工具清单，而是一套行动框架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F5BC8-78E3-466C-9506-E927000B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C9368-7B6B-4740-8124-5C6BB0E8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D26D2C-F190-4E50-8AC2-B5AF332E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从一个真实任务开始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A32FF-8725-4D46-9B20-241EEBD6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选教案、课件、命题或讲稿，不泛泛试工具。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ED6E1-F6B2-40DF-9DF6-EB015049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4FB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B69D1D-EC45-4015-AB00-454F3059C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556F1A-68BD-4BD4-BE8F-C8D2B860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保留专业判断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36ADEC-8FFD-403C-8EE4-0D3A2F17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AI 给草稿，教师给事实、标准和温度。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78470-3D6D-47BA-BC38-7CF52EB9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76500"/>
            <a:ext cx="3238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C7D9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21DD5-DFBE-4A68-9E1D-1D285709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5CFF"/>
                </a:solidFill>
              </a:defRPr>
            </a:pPr>
            <a:r>
              <a:rPr sz="2100" b="1">
                <a:solidFill>
                  <a:srgbClr val="0B5CFF"/>
                </a:solidFill>
              </a:rPr>
              <a:t>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B12CFF-1416-498E-BF5F-D1E6376A7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528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52A"/>
                </a:solidFill>
              </a:defRPr>
            </a:pPr>
            <a:r>
              <a:rPr sz="2100" b="1">
                <a:solidFill>
                  <a:srgbClr val="07152A"/>
                </a:solidFill>
              </a:rPr>
              <a:t>沉淀为知识库和 Skill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503EB-B5E2-471A-B395-B5C767B1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6720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2546B"/>
                </a:solidFill>
              </a:defRPr>
            </a:pPr>
            <a:r>
              <a:rPr sz="1500" b="0">
                <a:solidFill>
                  <a:srgbClr val="42546B"/>
                </a:solidFill>
              </a:rPr>
              <a:t>一次成功操作，下次能直接调用。</a:t>
            </a:r>
          </a:p>
        </p:txBody>
      </p:sp>
    </p:spTree>
    <p:extLst>
      <p:ext uri="{BB962C8B-B14F-4D97-AF65-F5344CB8AC3E}">
        <p14:creationId xmlns:p14="http://schemas.microsoft.com/office/powerpoint/2010/main" val="8609991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4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0E125-A606-4FAF-98E6-2644389E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81915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让 AI 成为教师真正用得上的教育生产力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801466-A95A-4DDC-B33F-6866E534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762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D9ECFF"/>
                </a:solidFill>
              </a:defRPr>
            </a:pPr>
            <a:r>
              <a:rPr sz="2250" b="0">
                <a:solidFill>
                  <a:srgbClr val="D9ECFF"/>
                </a:solidFill>
              </a:rPr>
              <a:t>人负责目标、判断和温度；AI 负责生成、整理和执行。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BAC7A8-D63B-461A-86F7-FA0CD2C7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4000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CFF"/>
          </a:solidFill>
          <a:ln xmlns:a="http://schemas.openxmlformats.org/drawingml/2006/main" w="0">
            <a:solidFill>
              <a:srgbClr val="36DC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5436B-386F-45B2-B859-C39CBD5B6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36DCFF"/>
                </a:solidFill>
              </a:defRPr>
            </a:pPr>
            <a:r>
              <a:rPr sz="1800" b="1">
                <a:solidFill>
                  <a:srgbClr val="36DCFF"/>
                </a:solidFill>
              </a:rPr>
              <a:t>cysqzyz.cn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a8671aef8f438c"/>
          <a:stretch xmlns:a="http://schemas.openxmlformats.org/drawingml/2006/main"/>
        </p:blipFill>
        <p:spPr>
          <a:xfrm xmlns:a="http://schemas.openxmlformats.org/drawingml/2006/main">
            <a:off x="8254738" y="838200"/>
            <a:ext cx="2350023" cy="4953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220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2026-08-08T12:53:35.5990000Z</dcterms:created>
  <dcterms:modified xsi:type="dcterms:W3CDTF">2026-08-08T12:53:35.5990000Z</dcterms:modified>
</coreProperties>
</file>